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2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3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4.xml" ContentType="application/vnd.openxmlformats-officedocument.presentationml.notesSlide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notesSlides/notesSlide7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65" r:id="rId4"/>
    <p:sldId id="266" r:id="rId5"/>
    <p:sldId id="267" r:id="rId6"/>
    <p:sldId id="268" r:id="rId7"/>
    <p:sldId id="279" r:id="rId8"/>
    <p:sldId id="280" r:id="rId9"/>
    <p:sldId id="282" r:id="rId10"/>
    <p:sldId id="297" r:id="rId11"/>
    <p:sldId id="299" r:id="rId12"/>
    <p:sldId id="302" r:id="rId13"/>
    <p:sldId id="317" r:id="rId14"/>
    <p:sldId id="327" r:id="rId15"/>
    <p:sldId id="429" r:id="rId16"/>
    <p:sldId id="428" r:id="rId17"/>
    <p:sldId id="329" r:id="rId18"/>
    <p:sldId id="430" r:id="rId19"/>
    <p:sldId id="328" r:id="rId20"/>
    <p:sldId id="330" r:id="rId21"/>
    <p:sldId id="331" r:id="rId22"/>
    <p:sldId id="332" r:id="rId23"/>
    <p:sldId id="343" r:id="rId24"/>
    <p:sldId id="347" r:id="rId25"/>
    <p:sldId id="356" r:id="rId26"/>
    <p:sldId id="371" r:id="rId27"/>
    <p:sldId id="372" r:id="rId28"/>
    <p:sldId id="427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2A42"/>
    <a:srgbClr val="004A8F"/>
    <a:srgbClr val="87888C"/>
    <a:srgbClr val="0083A2"/>
    <a:srgbClr val="EF3F4A"/>
    <a:srgbClr val="8892BC"/>
    <a:srgbClr val="000000"/>
    <a:srgbClr val="E5B73D"/>
    <a:srgbClr val="CD0044"/>
    <a:srgbClr val="4D9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323" autoAdjust="0"/>
    <p:restoredTop sz="98980" autoAdjust="0"/>
  </p:normalViewPr>
  <p:slideViewPr>
    <p:cSldViewPr snapToGrid="0">
      <p:cViewPr>
        <p:scale>
          <a:sx n="94" d="100"/>
          <a:sy n="94" d="100"/>
        </p:scale>
        <p:origin x="-848" y="-288"/>
      </p:cViewPr>
      <p:guideLst>
        <p:guide orient="horz" pos="2160"/>
        <p:guide orient="horz" pos="4032"/>
        <p:guide pos="288"/>
        <p:guide pos="2880"/>
      </p:guideLst>
    </p:cSldViewPr>
  </p:slideViewPr>
  <p:outlineViewPr>
    <p:cViewPr>
      <p:scale>
        <a:sx n="33" d="100"/>
        <a:sy n="33" d="100"/>
      </p:scale>
      <p:origin x="0" y="220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4" d="100"/>
        <a:sy n="184" d="100"/>
      </p:scale>
      <p:origin x="0" y="184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Relationship Id="rId2" Type="http://schemas.openxmlformats.org/officeDocument/2006/relationships/image" Target="../media/image4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emf"/><Relationship Id="rId3" Type="http://schemas.openxmlformats.org/officeDocument/2006/relationships/image" Target="../media/image3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CAE23-4D2E-2F4E-8AF9-A93C6DBEAC74}" type="datetimeFigureOut">
              <a:rPr lang="en-US" smtClean="0"/>
              <a:t>9/3/15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44CFC-8BF9-2C4E-9289-81FEC5A72F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50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116663-B372-3E48-9F73-B21AA219DBD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4977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E69F1-2C49-8541-A1A5-EFBA37142D8A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F0E96-6F2C-434C-A87E-41ADE8CCFF67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F0E96-6F2C-434C-A87E-41ADE8CCFF67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F0E96-6F2C-434C-A87E-41ADE8CCFF67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F0E96-6F2C-434C-A87E-41ADE8CCFF67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F0E96-6F2C-434C-A87E-41ADE8CCFF67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F0E96-6F2C-434C-A87E-41ADE8CCFF67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ZU9202_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467" y="0"/>
            <a:ext cx="5357813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5126" y="3124200"/>
            <a:ext cx="3392503" cy="107721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91440"/>
          <a:lstStyle>
            <a:lvl1pPr>
              <a:defRPr>
                <a:solidFill>
                  <a:srgbClr val="EF3F4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 smtClean="0"/>
              <a:t>Click to edit</a:t>
            </a:r>
            <a:br>
              <a:rPr lang="en-US" noProof="0" dirty="0" smtClean="0"/>
            </a:br>
            <a:r>
              <a:rPr lang="en-US" noProof="0" dirty="0" smtClean="0"/>
              <a:t>Master title style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-6350" y="0"/>
            <a:ext cx="9162288" cy="609600"/>
          </a:xfrm>
          <a:prstGeom prst="rect">
            <a:avLst/>
          </a:prstGeom>
          <a:solidFill>
            <a:srgbClr val="87888C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 userDrawn="1"/>
        </p:nvSpPr>
        <p:spPr bwMode="auto">
          <a:xfrm>
            <a:off x="365125" y="4445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</a:rPr>
              <a:t>Lecture Outline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8271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s-Blu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170432"/>
            <a:ext cx="8229600" cy="5422392"/>
          </a:xfrm>
        </p:spPr>
        <p:txBody>
          <a:bodyPr/>
          <a:lstStyle>
            <a:lvl1pPr marL="3429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004A8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4258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epts-Blue Cl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170432"/>
            <a:ext cx="8229600" cy="5422392"/>
          </a:xfrm>
        </p:spPr>
        <p:txBody>
          <a:bodyPr/>
          <a:lstStyle>
            <a:lvl1pPr marL="228600" indent="0">
              <a:buClrTx/>
              <a:buFont typeface="+mj-lt"/>
              <a:buNone/>
              <a:defRPr>
                <a:latin typeface="Times New Roman"/>
                <a:cs typeface="Times New Roman"/>
              </a:defRPr>
            </a:lvl1pPr>
            <a:lvl2pPr marL="790575" indent="-574675">
              <a:buClrTx/>
              <a:buFont typeface="+mj-lt"/>
              <a:buAutoNum type="arabicPeriod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004A8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7089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epts-Blue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004A8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5125" y="1170432"/>
            <a:ext cx="3939438" cy="5422392"/>
          </a:xfrm>
        </p:spPr>
        <p:txBody>
          <a:bodyPr/>
          <a:lstStyle>
            <a:lvl1pPr marL="3429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4558878" y="1170432"/>
            <a:ext cx="3939438" cy="5422392"/>
          </a:xfrm>
        </p:spPr>
        <p:txBody>
          <a:bodyPr/>
          <a:lstStyle>
            <a:lvl1pPr marL="3429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506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cepts-Green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0432"/>
            <a:ext cx="9144000" cy="553998"/>
          </a:xfrm>
        </p:spPr>
        <p:txBody>
          <a:bodyPr/>
          <a:lstStyle>
            <a:lvl1pPr>
              <a:defRPr sz="3000">
                <a:solidFill>
                  <a:srgbClr val="00924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874520"/>
            <a:ext cx="8229600" cy="4718304"/>
          </a:xfrm>
        </p:spPr>
        <p:txBody>
          <a:bodyPr/>
          <a:lstStyle>
            <a:lvl1pPr marL="342900" indent="-3429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009247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9425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cepts-Green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009247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5125" y="1170432"/>
            <a:ext cx="3939438" cy="5422392"/>
          </a:xfrm>
        </p:spPr>
        <p:txBody>
          <a:bodyPr/>
          <a:lstStyle>
            <a:lvl1pPr marL="342900" indent="-3429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4558878" y="1170432"/>
            <a:ext cx="3939438" cy="5422392"/>
          </a:xfrm>
        </p:spPr>
        <p:txBody>
          <a:bodyPr/>
          <a:lstStyle>
            <a:lvl1pPr marL="342900" indent="-3429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81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cepts-Green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170432"/>
            <a:ext cx="9144000" cy="1015663"/>
          </a:xfrm>
        </p:spPr>
        <p:txBody>
          <a:bodyPr/>
          <a:lstStyle>
            <a:lvl1pPr>
              <a:defRPr sz="3000">
                <a:solidFill>
                  <a:srgbClr val="00924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2368296"/>
            <a:ext cx="8229600" cy="4233672"/>
          </a:xfrm>
        </p:spPr>
        <p:txBody>
          <a:bodyPr/>
          <a:lstStyle>
            <a:lvl1pPr marL="342900" indent="-3429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009247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0732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cepts-Green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009247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0" y="1170432"/>
            <a:ext cx="9144000" cy="1015663"/>
          </a:xfrm>
        </p:spPr>
        <p:txBody>
          <a:bodyPr/>
          <a:lstStyle>
            <a:lvl1pPr>
              <a:defRPr sz="3000">
                <a:solidFill>
                  <a:srgbClr val="00924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5125" y="2368296"/>
            <a:ext cx="3939438" cy="4233672"/>
          </a:xfrm>
        </p:spPr>
        <p:txBody>
          <a:bodyPr/>
          <a:lstStyle>
            <a:lvl1pPr marL="342900" indent="-3429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4558878" y="2368296"/>
            <a:ext cx="3939438" cy="4233672"/>
          </a:xfrm>
        </p:spPr>
        <p:txBody>
          <a:bodyPr/>
          <a:lstStyle>
            <a:lvl1pPr marL="342900" indent="-3429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655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epts-Gree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170432"/>
            <a:ext cx="8229600" cy="5422392"/>
          </a:xfrm>
        </p:spPr>
        <p:txBody>
          <a:bodyPr/>
          <a:lstStyle>
            <a:lvl1pPr marL="342900" indent="-3429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009247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009247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3641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epts-Blue_Title and Content (Checkpoi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125" y="1311407"/>
            <a:ext cx="8229600" cy="5279718"/>
          </a:xfrm>
        </p:spPr>
        <p:txBody>
          <a:bodyPr/>
          <a:lstStyle>
            <a:lvl1pPr marL="0" indent="0">
              <a:spcBef>
                <a:spcPts val="672"/>
              </a:spcBef>
              <a:buClr>
                <a:schemeClr val="tx1"/>
              </a:buClr>
              <a:buFont typeface="+mj-lt"/>
              <a:buNone/>
              <a:tabLst>
                <a:tab pos="852488" algn="l"/>
              </a:tabLst>
              <a:defRPr sz="2400">
                <a:latin typeface="Times New Roman"/>
                <a:cs typeface="Times New Roman"/>
              </a:defRPr>
            </a:lvl1pPr>
            <a:lvl2pPr marL="800100" indent="-342900">
              <a:spcBef>
                <a:spcPts val="672"/>
              </a:spcBef>
              <a:buClr>
                <a:srgbClr val="004A8F"/>
              </a:buClr>
              <a:buFont typeface="Arial"/>
              <a:buChar char="•"/>
              <a:defRPr sz="2400">
                <a:latin typeface="Times New Roman"/>
                <a:cs typeface="Times New Roman"/>
              </a:defRPr>
            </a:lvl2pPr>
            <a:lvl3pPr marL="1143000" indent="-228600">
              <a:spcBef>
                <a:spcPts val="672"/>
              </a:spcBef>
              <a:buClr>
                <a:srgbClr val="004A8F"/>
              </a:buClr>
              <a:buFont typeface="Arial"/>
              <a:buChar char="•"/>
              <a:defRPr sz="2000">
                <a:latin typeface="Times New Roman"/>
                <a:cs typeface="Times New Roman"/>
              </a:defRPr>
            </a:lvl3pPr>
            <a:lvl4pPr marL="1600200" indent="-228600">
              <a:spcBef>
                <a:spcPts val="672"/>
              </a:spcBef>
              <a:buClr>
                <a:srgbClr val="004A8F"/>
              </a:buClr>
              <a:buFont typeface="Arial"/>
              <a:buChar char="•"/>
              <a:defRPr sz="1800">
                <a:latin typeface="Times New Roman"/>
                <a:cs typeface="Times New Roman"/>
              </a:defRPr>
            </a:lvl4pPr>
            <a:lvl5pPr marL="2057400" indent="-228600">
              <a:spcBef>
                <a:spcPts val="672"/>
              </a:spcBef>
              <a:buClr>
                <a:srgbClr val="004A8F"/>
              </a:buClr>
              <a:buFont typeface="Arial"/>
              <a:buChar char="•"/>
              <a:defRPr sz="1800"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	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004A8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238080"/>
            <a:ext cx="275256" cy="4138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30408" y="1351064"/>
            <a:ext cx="835699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000" b="1"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432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NTITATIVE-Red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0432"/>
            <a:ext cx="9144000" cy="553998"/>
          </a:xfrm>
        </p:spPr>
        <p:txBody>
          <a:bodyPr/>
          <a:lstStyle>
            <a:lvl1pPr>
              <a:defRPr sz="3000">
                <a:solidFill>
                  <a:srgbClr val="AF2A4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874520"/>
            <a:ext cx="8229600" cy="4718304"/>
          </a:xfrm>
        </p:spPr>
        <p:txBody>
          <a:bodyPr/>
          <a:lstStyle>
            <a:lvl1pPr marL="342900" indent="-3429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AF2A42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2506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cepts-Gray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0432"/>
            <a:ext cx="9144000" cy="553998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874520"/>
            <a:ext cx="8229600" cy="4718304"/>
          </a:xfrm>
        </p:spPr>
        <p:txBody>
          <a:bodyPr/>
          <a:lstStyle>
            <a:lvl1pPr>
              <a:buClr>
                <a:srgbClr val="87888C"/>
              </a:buClr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87888C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>
              <a:buClr>
                <a:srgbClr val="87888C"/>
              </a:buClr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87888C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87888C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87888C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18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NTITATIVE-Red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AF2A42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170432"/>
            <a:ext cx="9144000" cy="553998"/>
          </a:xfrm>
        </p:spPr>
        <p:txBody>
          <a:bodyPr/>
          <a:lstStyle>
            <a:lvl1pPr>
              <a:defRPr sz="3000">
                <a:solidFill>
                  <a:srgbClr val="AF2A4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5125" y="1874520"/>
            <a:ext cx="3939438" cy="4718304"/>
          </a:xfrm>
        </p:spPr>
        <p:txBody>
          <a:bodyPr/>
          <a:lstStyle>
            <a:lvl1pPr marL="342900" indent="-3429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4558878" y="1874520"/>
            <a:ext cx="3939438" cy="4718304"/>
          </a:xfrm>
        </p:spPr>
        <p:txBody>
          <a:bodyPr/>
          <a:lstStyle>
            <a:lvl1pPr marL="342900" indent="-3429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866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ANTITATIVE-Red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170432"/>
            <a:ext cx="9144000" cy="1015663"/>
          </a:xfrm>
        </p:spPr>
        <p:txBody>
          <a:bodyPr/>
          <a:lstStyle>
            <a:lvl1pPr>
              <a:defRPr sz="3000">
                <a:solidFill>
                  <a:srgbClr val="AF2A4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2368296"/>
            <a:ext cx="8229600" cy="4233672"/>
          </a:xfrm>
        </p:spPr>
        <p:txBody>
          <a:bodyPr/>
          <a:lstStyle>
            <a:lvl1pPr marL="342900" indent="-3429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AF2A42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4289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ANTITATIVE-Red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AF2A42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0" y="1170432"/>
            <a:ext cx="9144000" cy="1015663"/>
          </a:xfrm>
        </p:spPr>
        <p:txBody>
          <a:bodyPr/>
          <a:lstStyle>
            <a:lvl1pPr>
              <a:defRPr sz="3000">
                <a:solidFill>
                  <a:srgbClr val="AF2A4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5125" y="2368296"/>
            <a:ext cx="3939438" cy="4233672"/>
          </a:xfrm>
        </p:spPr>
        <p:txBody>
          <a:bodyPr/>
          <a:lstStyle>
            <a:lvl1pPr marL="342900" indent="-3429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4558878" y="2368295"/>
            <a:ext cx="3939438" cy="4233672"/>
          </a:xfrm>
        </p:spPr>
        <p:txBody>
          <a:bodyPr/>
          <a:lstStyle>
            <a:lvl1pPr marL="342900" indent="-3429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3337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NTITATIVE-Red_Title and Content Withou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170432"/>
            <a:ext cx="8229600" cy="5422392"/>
          </a:xfrm>
        </p:spPr>
        <p:txBody>
          <a:bodyPr/>
          <a:lstStyle>
            <a:lvl1pPr marL="342900" indent="-3429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AF2A42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37546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NTITATIVE-Red_Two Content Withou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AF2A42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5125" y="1170432"/>
            <a:ext cx="3939438" cy="5422392"/>
          </a:xfrm>
        </p:spPr>
        <p:txBody>
          <a:bodyPr/>
          <a:lstStyle>
            <a:lvl1pPr marL="342900" indent="-3429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4558878" y="1170432"/>
            <a:ext cx="3939438" cy="5422392"/>
          </a:xfrm>
        </p:spPr>
        <p:txBody>
          <a:bodyPr/>
          <a:lstStyle>
            <a:lvl1pPr marL="342900" indent="-3429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842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NTITATIVE-Red_Title and Content (CheckPoi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2184638"/>
            <a:ext cx="8229600" cy="3889569"/>
          </a:xfrm>
        </p:spPr>
        <p:txBody>
          <a:bodyPr/>
          <a:lstStyle>
            <a:lvl1pPr marL="514350" indent="-514350">
              <a:buClrTx/>
              <a:buFont typeface="+mj-lt"/>
              <a:buAutoNum type="alphaLcParenR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AF2A42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446111"/>
            <a:ext cx="275256" cy="4138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30408" y="1559095"/>
            <a:ext cx="835699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000" b="1"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6637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cepts-Blue_Title and Content (Checkpoi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AF2A42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125" y="1311407"/>
            <a:ext cx="8229600" cy="5279718"/>
          </a:xfrm>
        </p:spPr>
        <p:txBody>
          <a:bodyPr/>
          <a:lstStyle>
            <a:lvl1pPr marL="0" indent="0">
              <a:spcBef>
                <a:spcPts val="672"/>
              </a:spcBef>
              <a:buClr>
                <a:schemeClr val="tx1"/>
              </a:buClr>
              <a:buFont typeface="+mj-lt"/>
              <a:buNone/>
              <a:tabLst>
                <a:tab pos="911225" algn="l"/>
              </a:tabLst>
              <a:defRPr sz="2400">
                <a:latin typeface="Times New Roman"/>
                <a:cs typeface="Times New Roman"/>
              </a:defRPr>
            </a:lvl1pPr>
            <a:lvl2pPr marL="800100" indent="-342900">
              <a:spcBef>
                <a:spcPts val="672"/>
              </a:spcBef>
              <a:buClr>
                <a:srgbClr val="004A8F"/>
              </a:buClr>
              <a:buFont typeface="Arial"/>
              <a:buChar char="•"/>
              <a:defRPr sz="2400">
                <a:latin typeface="Times New Roman"/>
                <a:cs typeface="Times New Roman"/>
              </a:defRPr>
            </a:lvl2pPr>
            <a:lvl3pPr marL="1143000" indent="-228600">
              <a:spcBef>
                <a:spcPts val="672"/>
              </a:spcBef>
              <a:buClr>
                <a:srgbClr val="004A8F"/>
              </a:buClr>
              <a:buFont typeface="Arial"/>
              <a:buChar char="•"/>
              <a:defRPr sz="2000">
                <a:latin typeface="Times New Roman"/>
                <a:cs typeface="Times New Roman"/>
              </a:defRPr>
            </a:lvl3pPr>
            <a:lvl4pPr marL="1600200" indent="-228600">
              <a:spcBef>
                <a:spcPts val="672"/>
              </a:spcBef>
              <a:buClr>
                <a:srgbClr val="004A8F"/>
              </a:buClr>
              <a:buFont typeface="Arial"/>
              <a:buChar char="•"/>
              <a:defRPr sz="1800">
                <a:latin typeface="Times New Roman"/>
                <a:cs typeface="Times New Roman"/>
              </a:defRPr>
            </a:lvl4pPr>
            <a:lvl5pPr marL="2057400" indent="-228600">
              <a:spcBef>
                <a:spcPts val="672"/>
              </a:spcBef>
              <a:buClr>
                <a:srgbClr val="004A8F"/>
              </a:buClr>
              <a:buFont typeface="Arial"/>
              <a:buChar char="•"/>
              <a:defRPr sz="1800"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	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30408" y="1351064"/>
            <a:ext cx="835699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000" b="1"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6" name="Picture 15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238080"/>
            <a:ext cx="275256" cy="4138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14454800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cepts-Red Cli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170432"/>
            <a:ext cx="8229600" cy="5422392"/>
          </a:xfrm>
        </p:spPr>
        <p:txBody>
          <a:bodyPr/>
          <a:lstStyle>
            <a:lvl1pPr marL="228600" indent="0">
              <a:buClrTx/>
              <a:buFont typeface="+mj-lt"/>
              <a:buNone/>
              <a:defRPr>
                <a:latin typeface="Times New Roman"/>
                <a:cs typeface="Times New Roman"/>
              </a:defRPr>
            </a:lvl1pPr>
            <a:lvl2pPr marL="790575" indent="-574675">
              <a:buClrTx/>
              <a:buFont typeface="+mj-lt"/>
              <a:buAutoNum type="arabicPeriod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AF2A42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3073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-Blue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0432"/>
            <a:ext cx="9144000" cy="553998"/>
          </a:xfrm>
        </p:spPr>
        <p:txBody>
          <a:bodyPr/>
          <a:lstStyle>
            <a:lvl1pPr>
              <a:defRPr sz="3000">
                <a:solidFill>
                  <a:srgbClr val="004A8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874520"/>
            <a:ext cx="8229600" cy="4718304"/>
          </a:xfrm>
        </p:spPr>
        <p:txBody>
          <a:bodyPr/>
          <a:lstStyle>
            <a:lvl1pPr marL="3429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0083A2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37268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ACTICE-Red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0432"/>
            <a:ext cx="9144000" cy="553998"/>
          </a:xfrm>
        </p:spPr>
        <p:txBody>
          <a:bodyPr/>
          <a:lstStyle>
            <a:lvl1pPr>
              <a:defRPr sz="3000">
                <a:solidFill>
                  <a:srgbClr val="AF2A4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874520"/>
            <a:ext cx="8229600" cy="4718304"/>
          </a:xfrm>
        </p:spPr>
        <p:txBody>
          <a:bodyPr/>
          <a:lstStyle>
            <a:lvl1pPr marL="342900" indent="-3429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0083A2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388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s-Gray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87888C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170432"/>
            <a:ext cx="9144000" cy="553998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65125" y="1874520"/>
            <a:ext cx="3939438" cy="4718304"/>
          </a:xfrm>
        </p:spPr>
        <p:txBody>
          <a:bodyPr/>
          <a:lstStyle>
            <a:lvl1pPr marL="342900" indent="-342900">
              <a:buClr>
                <a:srgbClr val="87888C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87888C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87888C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87888C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87888C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2"/>
          </p:nvPr>
        </p:nvSpPr>
        <p:spPr>
          <a:xfrm>
            <a:off x="4558878" y="1874520"/>
            <a:ext cx="3939438" cy="4718304"/>
          </a:xfrm>
        </p:spPr>
        <p:txBody>
          <a:bodyPr/>
          <a:lstStyle>
            <a:lvl1pPr marL="342900" indent="-342900">
              <a:buClr>
                <a:srgbClr val="87888C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87888C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87888C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87888C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87888C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164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ACTICE-Red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170432"/>
            <a:ext cx="9144000" cy="1015663"/>
          </a:xfrm>
        </p:spPr>
        <p:txBody>
          <a:bodyPr/>
          <a:lstStyle>
            <a:lvl1pPr>
              <a:defRPr sz="3000">
                <a:solidFill>
                  <a:srgbClr val="AF2A4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2368296"/>
            <a:ext cx="8229600" cy="4233672"/>
          </a:xfrm>
        </p:spPr>
        <p:txBody>
          <a:bodyPr/>
          <a:lstStyle>
            <a:lvl1pPr marL="342900" indent="-3429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AF2A42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0083A2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34137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-Blue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0083A2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170432"/>
            <a:ext cx="9144000" cy="553998"/>
          </a:xfrm>
        </p:spPr>
        <p:txBody>
          <a:bodyPr/>
          <a:lstStyle>
            <a:lvl1pPr>
              <a:defRPr sz="3000">
                <a:solidFill>
                  <a:srgbClr val="004A8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5125" y="1874520"/>
            <a:ext cx="3939438" cy="4718304"/>
          </a:xfrm>
        </p:spPr>
        <p:txBody>
          <a:bodyPr/>
          <a:lstStyle>
            <a:lvl1pPr marL="3429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4558878" y="1874520"/>
            <a:ext cx="3939438" cy="4718304"/>
          </a:xfrm>
        </p:spPr>
        <p:txBody>
          <a:bodyPr/>
          <a:lstStyle>
            <a:lvl1pPr marL="3429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13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ACTICE-Blue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170432"/>
            <a:ext cx="9144000" cy="1015663"/>
          </a:xfrm>
        </p:spPr>
        <p:txBody>
          <a:bodyPr/>
          <a:lstStyle>
            <a:lvl1pPr>
              <a:defRPr sz="3000">
                <a:solidFill>
                  <a:srgbClr val="004A8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2368296"/>
            <a:ext cx="8229600" cy="4233672"/>
          </a:xfrm>
        </p:spPr>
        <p:txBody>
          <a:bodyPr/>
          <a:lstStyle>
            <a:lvl1pPr marL="3429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0083A2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59296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ACTICE-Blue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0083A2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0" y="1170432"/>
            <a:ext cx="9144000" cy="1015663"/>
          </a:xfrm>
        </p:spPr>
        <p:txBody>
          <a:bodyPr/>
          <a:lstStyle>
            <a:lvl1pPr>
              <a:defRPr sz="3000">
                <a:solidFill>
                  <a:srgbClr val="004A8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5125" y="2368296"/>
            <a:ext cx="3939438" cy="4233672"/>
          </a:xfrm>
        </p:spPr>
        <p:txBody>
          <a:bodyPr/>
          <a:lstStyle>
            <a:lvl1pPr marL="3429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4558878" y="2368296"/>
            <a:ext cx="3939438" cy="4233672"/>
          </a:xfrm>
        </p:spPr>
        <p:txBody>
          <a:bodyPr/>
          <a:lstStyle>
            <a:lvl1pPr marL="3429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476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-Blue_Title and Content Withou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170432"/>
            <a:ext cx="8229600" cy="5422392"/>
          </a:xfrm>
        </p:spPr>
        <p:txBody>
          <a:bodyPr/>
          <a:lstStyle>
            <a:lvl1pPr marL="3429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0083A2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41829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-Blue_Two Content Withou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0083A2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5125" y="1170432"/>
            <a:ext cx="3939438" cy="5422392"/>
          </a:xfrm>
        </p:spPr>
        <p:txBody>
          <a:bodyPr/>
          <a:lstStyle>
            <a:lvl1pPr marL="3429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4558878" y="1170432"/>
            <a:ext cx="3939438" cy="5422392"/>
          </a:xfrm>
        </p:spPr>
        <p:txBody>
          <a:bodyPr/>
          <a:lstStyle>
            <a:lvl1pPr marL="3429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6481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-Blue_Two Content Without Red_Check points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0083A2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125" y="1311407"/>
            <a:ext cx="8229600" cy="5279718"/>
          </a:xfrm>
        </p:spPr>
        <p:txBody>
          <a:bodyPr/>
          <a:lstStyle>
            <a:lvl1pPr marL="0" indent="0">
              <a:spcBef>
                <a:spcPts val="672"/>
              </a:spcBef>
              <a:buClr>
                <a:schemeClr val="tx1"/>
              </a:buClr>
              <a:buFont typeface="+mj-lt"/>
              <a:buNone/>
              <a:tabLst>
                <a:tab pos="911225" algn="l"/>
              </a:tabLst>
              <a:defRPr sz="2400">
                <a:latin typeface="Times New Roman"/>
                <a:cs typeface="Times New Roman"/>
              </a:defRPr>
            </a:lvl1pPr>
            <a:lvl2pPr marL="800100" indent="-342900">
              <a:spcBef>
                <a:spcPts val="672"/>
              </a:spcBef>
              <a:buClr>
                <a:srgbClr val="004A8F"/>
              </a:buClr>
              <a:buFont typeface="Arial"/>
              <a:buChar char="•"/>
              <a:defRPr sz="2400">
                <a:latin typeface="Times New Roman"/>
                <a:cs typeface="Times New Roman"/>
              </a:defRPr>
            </a:lvl2pPr>
            <a:lvl3pPr marL="1143000" indent="-228600">
              <a:spcBef>
                <a:spcPts val="672"/>
              </a:spcBef>
              <a:buClr>
                <a:srgbClr val="004A8F"/>
              </a:buClr>
              <a:buFont typeface="Arial"/>
              <a:buChar char="•"/>
              <a:defRPr sz="2000">
                <a:latin typeface="Times New Roman"/>
                <a:cs typeface="Times New Roman"/>
              </a:defRPr>
            </a:lvl3pPr>
            <a:lvl4pPr marL="1600200" indent="-228600">
              <a:spcBef>
                <a:spcPts val="672"/>
              </a:spcBef>
              <a:buClr>
                <a:srgbClr val="004A8F"/>
              </a:buClr>
              <a:buFont typeface="Arial"/>
              <a:buChar char="•"/>
              <a:defRPr sz="1800">
                <a:latin typeface="Times New Roman"/>
                <a:cs typeface="Times New Roman"/>
              </a:defRPr>
            </a:lvl4pPr>
            <a:lvl5pPr marL="2057400" indent="-228600">
              <a:spcBef>
                <a:spcPts val="672"/>
              </a:spcBef>
              <a:buClr>
                <a:srgbClr val="004A8F"/>
              </a:buClr>
              <a:buFont typeface="Arial"/>
              <a:buChar char="•"/>
              <a:defRPr sz="1800"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	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30408" y="1351064"/>
            <a:ext cx="835699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000" b="1"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238080"/>
            <a:ext cx="275256" cy="4138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4054165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100161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s-Gray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170432"/>
            <a:ext cx="8229600" cy="5422392"/>
          </a:xfrm>
        </p:spPr>
        <p:txBody>
          <a:bodyPr/>
          <a:lstStyle>
            <a:lvl1pPr marL="342900" indent="-342900">
              <a:buClr>
                <a:srgbClr val="87888C"/>
              </a:buClr>
              <a:buFont typeface="Arial"/>
              <a:buChar char="•"/>
              <a:defRPr>
                <a:solidFill>
                  <a:srgbClr val="000000"/>
                </a:solidFill>
                <a:latin typeface="Times New Roman"/>
                <a:cs typeface="Times New Roman"/>
              </a:defRPr>
            </a:lvl1pPr>
            <a:lvl2pPr marL="800100" indent="-342900">
              <a:buClr>
                <a:srgbClr val="87888C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87888C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87888C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87888C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87888C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0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cepts-Gray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87888C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5125" y="1170432"/>
            <a:ext cx="3939438" cy="5422392"/>
          </a:xfrm>
        </p:spPr>
        <p:txBody>
          <a:bodyPr/>
          <a:lstStyle>
            <a:lvl1pPr marL="342900" indent="-342900">
              <a:buClr>
                <a:srgbClr val="87888C"/>
              </a:buClr>
              <a:buFont typeface="Arial"/>
              <a:buChar char="•"/>
              <a:defRPr lang="en-US" sz="2800" dirty="0" smtClean="0">
                <a:solidFill>
                  <a:srgbClr val="000000"/>
                </a:solidFill>
                <a:latin typeface="Times New Roman"/>
                <a:ea typeface="+mn-ea"/>
                <a:cs typeface="Times New Roman"/>
              </a:defRPr>
            </a:lvl1pPr>
            <a:lvl2pPr marL="800100" indent="-342900">
              <a:buClr>
                <a:srgbClr val="87888C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87888C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87888C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87888C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4558878" y="1170432"/>
            <a:ext cx="3939438" cy="5422392"/>
          </a:xfrm>
        </p:spPr>
        <p:txBody>
          <a:bodyPr/>
          <a:lstStyle>
            <a:lvl1pPr marL="342900" indent="-342900">
              <a:buClr>
                <a:srgbClr val="87888C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87888C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87888C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87888C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87888C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702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epts-Blue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70432"/>
            <a:ext cx="9144000" cy="553998"/>
          </a:xfrm>
        </p:spPr>
        <p:txBody>
          <a:bodyPr/>
          <a:lstStyle>
            <a:lvl1pPr>
              <a:defRPr sz="3000">
                <a:solidFill>
                  <a:srgbClr val="004A8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004A8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5125" y="1874520"/>
            <a:ext cx="8229600" cy="4718304"/>
          </a:xfrm>
        </p:spPr>
        <p:txBody>
          <a:bodyPr/>
          <a:lstStyle>
            <a:lvl1pPr marL="3429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73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cepts-Blue2_Two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004A8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1170432"/>
            <a:ext cx="9144000" cy="553998"/>
          </a:xfrm>
        </p:spPr>
        <p:txBody>
          <a:bodyPr/>
          <a:lstStyle>
            <a:lvl1pPr>
              <a:defRPr sz="3000">
                <a:solidFill>
                  <a:srgbClr val="004A8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5125" y="1874520"/>
            <a:ext cx="3939438" cy="4718304"/>
          </a:xfrm>
        </p:spPr>
        <p:txBody>
          <a:bodyPr/>
          <a:lstStyle>
            <a:lvl1pPr marL="342900" indent="-342900">
              <a:spcBef>
                <a:spcPts val="672"/>
              </a:spcBef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spcBef>
                <a:spcPts val="672"/>
              </a:spcBef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spcBef>
                <a:spcPts val="672"/>
              </a:spcBef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spcBef>
                <a:spcPts val="672"/>
              </a:spcBef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spcBef>
                <a:spcPts val="672"/>
              </a:spcBef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4558878" y="1874520"/>
            <a:ext cx="3939438" cy="4718304"/>
          </a:xfrm>
        </p:spPr>
        <p:txBody>
          <a:bodyPr/>
          <a:lstStyle>
            <a:lvl1pPr marL="342900" indent="-342900">
              <a:spcBef>
                <a:spcPts val="672"/>
              </a:spcBef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spcBef>
                <a:spcPts val="672"/>
              </a:spcBef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spcBef>
                <a:spcPts val="672"/>
              </a:spcBef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spcBef>
                <a:spcPts val="672"/>
              </a:spcBef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spcBef>
                <a:spcPts val="672"/>
              </a:spcBef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559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cepts-Blue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170432"/>
            <a:ext cx="9144000" cy="1014984"/>
          </a:xfrm>
        </p:spPr>
        <p:txBody>
          <a:bodyPr/>
          <a:lstStyle>
            <a:lvl1pPr>
              <a:defRPr sz="3000">
                <a:solidFill>
                  <a:srgbClr val="004A8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2368296"/>
            <a:ext cx="8229600" cy="4233672"/>
          </a:xfrm>
        </p:spPr>
        <p:txBody>
          <a:bodyPr/>
          <a:lstStyle>
            <a:lvl1pPr marL="3429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004A8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4442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cepts-Blue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6350" y="0"/>
            <a:ext cx="9162288" cy="1166400"/>
          </a:xfrm>
          <a:prstGeom prst="rect">
            <a:avLst/>
          </a:prstGeom>
          <a:solidFill>
            <a:srgbClr val="004A8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9144000" cy="1157760"/>
          </a:xfrm>
        </p:spPr>
        <p:txBody>
          <a:bodyPr anchor="ctr" anchorCtr="0"/>
          <a:lstStyle>
            <a:lvl1pPr marL="0" indent="0" algn="l">
              <a:buNone/>
              <a:defRPr sz="3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0" y="1170432"/>
            <a:ext cx="9144000" cy="1015663"/>
          </a:xfrm>
        </p:spPr>
        <p:txBody>
          <a:bodyPr/>
          <a:lstStyle>
            <a:lvl1pPr>
              <a:defRPr sz="3000">
                <a:solidFill>
                  <a:srgbClr val="004A8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65125" y="2368295"/>
            <a:ext cx="3939438" cy="4233672"/>
          </a:xfrm>
        </p:spPr>
        <p:txBody>
          <a:bodyPr/>
          <a:lstStyle>
            <a:lvl1pPr marL="3429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4558878" y="2368296"/>
            <a:ext cx="3939438" cy="4233672"/>
          </a:xfrm>
        </p:spPr>
        <p:txBody>
          <a:bodyPr/>
          <a:lstStyle>
            <a:lvl1pPr marL="3429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1pPr>
            <a:lvl2pPr marL="800100" indent="-3429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2pPr>
            <a:lvl3pPr marL="11430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3pPr>
            <a:lvl4pPr marL="16002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4pPr>
            <a:lvl5pPr marL="2057400" indent="-228600">
              <a:buClr>
                <a:srgbClr val="004A8F"/>
              </a:buClr>
              <a:buFont typeface="Arial"/>
              <a:buChar char="•"/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369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614908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957254"/>
            <a:ext cx="8229600" cy="465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87313" y="6613525"/>
            <a:ext cx="539908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cs typeface="+mj-cs"/>
              </a:defRPr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6" name="Slide Number Placeholder 1"/>
          <p:cNvSpPr txBox="1">
            <a:spLocks/>
          </p:cNvSpPr>
          <p:nvPr userDrawn="1"/>
        </p:nvSpPr>
        <p:spPr>
          <a:xfrm>
            <a:off x="6860060" y="6622545"/>
            <a:ext cx="21336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0000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 smtClean="0"/>
              <a:t>Slide 2-</a:t>
            </a:r>
            <a:fld id="{514208EC-3598-A14D-A83F-351803A72A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86" r:id="rId29"/>
    <p:sldLayoutId id="2147483680" r:id="rId30"/>
    <p:sldLayoutId id="2147483679" r:id="rId31"/>
    <p:sldLayoutId id="2147483687" r:id="rId32"/>
    <p:sldLayoutId id="2147483681" r:id="rId33"/>
    <p:sldLayoutId id="2147483682" r:id="rId34"/>
    <p:sldLayoutId id="2147483683" r:id="rId35"/>
    <p:sldLayoutId id="2147483684" r:id="rId36"/>
    <p:sldLayoutId id="2147483685" r:id="rId37"/>
  </p:sldLayoutIdLst>
  <p:hf sldNum="0" hdr="0" dt="0"/>
  <p:txStyles>
    <p:titleStyle>
      <a:lvl1pPr algn="l" rtl="0" fontAlgn="base">
        <a:spcBef>
          <a:spcPct val="50000"/>
        </a:spcBef>
        <a:spcAft>
          <a:spcPct val="0"/>
        </a:spcAft>
        <a:defRPr sz="3200" b="1">
          <a:solidFill>
            <a:srgbClr val="EF3F4A"/>
          </a:solidFill>
          <a:latin typeface="+mj-lt"/>
          <a:ea typeface="+mj-ea"/>
          <a:cs typeface="+mj-cs"/>
        </a:defRPr>
      </a:lvl1pPr>
      <a:lvl2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EF3F4A"/>
        </a:buClr>
        <a:buChar char="•"/>
        <a:defRPr sz="2800">
          <a:solidFill>
            <a:srgbClr val="000000"/>
          </a:solidFill>
          <a:latin typeface="Times New Roman"/>
          <a:ea typeface="+mn-ea"/>
          <a:cs typeface="Times New Roman"/>
        </a:defRPr>
      </a:lvl1pPr>
      <a:lvl2pPr marL="800100" indent="-342900" algn="l" rtl="0" fontAlgn="base">
        <a:spcBef>
          <a:spcPct val="20000"/>
        </a:spcBef>
        <a:spcAft>
          <a:spcPct val="0"/>
        </a:spcAft>
        <a:buClr>
          <a:srgbClr val="EF3F4A"/>
        </a:buClr>
        <a:buChar char="–"/>
        <a:tabLst/>
        <a:defRPr sz="2800">
          <a:solidFill>
            <a:srgbClr val="000000"/>
          </a:solidFill>
          <a:latin typeface="Times New Roman"/>
          <a:ea typeface="+mn-ea"/>
          <a:cs typeface="Times New Roman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EF3F4A"/>
        </a:buClr>
        <a:buChar char="•"/>
        <a:defRPr sz="2400">
          <a:solidFill>
            <a:srgbClr val="000000"/>
          </a:solidFill>
          <a:latin typeface="Times New Roman"/>
          <a:ea typeface="+mn-ea"/>
          <a:cs typeface="Times New Roman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EF3F4A"/>
        </a:buClr>
        <a:buChar char="–"/>
        <a:defRPr sz="2000">
          <a:solidFill>
            <a:srgbClr val="000000"/>
          </a:solidFill>
          <a:latin typeface="Times New Roman"/>
          <a:ea typeface="+mn-ea"/>
          <a:cs typeface="Times New Roman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EF3F4A"/>
        </a:buClr>
        <a:buChar char="»"/>
        <a:defRPr sz="2000">
          <a:solidFill>
            <a:srgbClr val="000000"/>
          </a:solidFill>
          <a:latin typeface="Times New Roman"/>
          <a:ea typeface="+mn-ea"/>
          <a:cs typeface="Times New Roman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3.emf"/><Relationship Id="rId5" Type="http://schemas.openxmlformats.org/officeDocument/2006/relationships/image" Target="../media/image1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3.emf"/><Relationship Id="rId5" Type="http://schemas.openxmlformats.org/officeDocument/2006/relationships/image" Target="../media/image1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9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20.emf"/><Relationship Id="rId9" Type="http://schemas.openxmlformats.org/officeDocument/2006/relationships/image" Target="../media/image21.jp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5" Type="http://schemas.openxmlformats.org/officeDocument/2006/relationships/oleObject" Target="../embeddings/oleObject7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22.e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23.emf"/><Relationship Id="rId11" Type="http://schemas.openxmlformats.org/officeDocument/2006/relationships/image" Target="../media/image26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27.emf"/><Relationship Id="rId6" Type="http://schemas.openxmlformats.org/officeDocument/2006/relationships/oleObject" Target="../embeddings/oleObject11.bin"/><Relationship Id="rId7" Type="http://schemas.openxmlformats.org/officeDocument/2006/relationships/oleObject" Target="../embeddings/oleObject12.bin"/><Relationship Id="rId8" Type="http://schemas.openxmlformats.org/officeDocument/2006/relationships/image" Target="../media/image28.jpg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2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emf"/><Relationship Id="rId12" Type="http://schemas.openxmlformats.org/officeDocument/2006/relationships/image" Target="../media/image33.jp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3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29.e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30.emf"/><Relationship Id="rId8" Type="http://schemas.openxmlformats.org/officeDocument/2006/relationships/oleObject" Target="../embeddings/oleObject16.bin"/><Relationship Id="rId9" Type="http://schemas.openxmlformats.org/officeDocument/2006/relationships/image" Target="../media/image31.emf"/><Relationship Id="rId10" Type="http://schemas.openxmlformats.org/officeDocument/2006/relationships/oleObject" Target="../embeddings/oleObject1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34.emf"/><Relationship Id="rId6" Type="http://schemas.openxmlformats.org/officeDocument/2006/relationships/oleObject" Target="../embeddings/oleObject19.bin"/><Relationship Id="rId7" Type="http://schemas.openxmlformats.org/officeDocument/2006/relationships/image" Target="../media/image35.emf"/><Relationship Id="rId8" Type="http://schemas.openxmlformats.org/officeDocument/2006/relationships/oleObject" Target="../embeddings/oleObject20.bin"/><Relationship Id="rId9" Type="http://schemas.openxmlformats.org/officeDocument/2006/relationships/image" Target="../media/image36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38.emf"/><Relationship Id="rId6" Type="http://schemas.openxmlformats.org/officeDocument/2006/relationships/image" Target="../media/image40.jpg"/><Relationship Id="rId7" Type="http://schemas.openxmlformats.org/officeDocument/2006/relationships/oleObject" Target="../embeddings/oleObject22.bin"/><Relationship Id="rId8" Type="http://schemas.openxmlformats.org/officeDocument/2006/relationships/image" Target="../media/image3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41.emf"/><Relationship Id="rId6" Type="http://schemas.openxmlformats.org/officeDocument/2006/relationships/image" Target="../media/image43.jpg"/><Relationship Id="rId7" Type="http://schemas.openxmlformats.org/officeDocument/2006/relationships/oleObject" Target="../embeddings/oleObject24.bin"/><Relationship Id="rId8" Type="http://schemas.openxmlformats.org/officeDocument/2006/relationships/image" Target="../media/image42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Rectangle 43"/>
          <p:cNvSpPr>
            <a:spLocks noGrp="1" noChangeArrowheads="1"/>
          </p:cNvSpPr>
          <p:nvPr>
            <p:ph type="ctrTitle"/>
          </p:nvPr>
        </p:nvSpPr>
        <p:spPr>
          <a:xfrm>
            <a:off x="365126" y="2644170"/>
            <a:ext cx="3392503" cy="1569660"/>
          </a:xfrm>
        </p:spPr>
        <p:txBody>
          <a:bodyPr/>
          <a:lstStyle/>
          <a:p>
            <a:r>
              <a:rPr lang="en-US" dirty="0" smtClean="0"/>
              <a:t>Chapter </a:t>
            </a:r>
            <a:r>
              <a:rPr lang="en-US" dirty="0"/>
              <a:t>2 Motion in </a:t>
            </a:r>
            <a:r>
              <a:rPr lang="en-US" dirty="0" smtClean="0"/>
              <a:t>One Dimension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5394325" y="8731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</a:t>
            </a:r>
            <a:r>
              <a:rPr lang="en-US" dirty="0" smtClean="0"/>
              <a:t>Speed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Section 2.4: Average speed and average </a:t>
            </a:r>
            <a:r>
              <a:rPr lang="en-US" dirty="0" smtClean="0"/>
              <a:t>velocity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An </a:t>
            </a:r>
            <a:r>
              <a:rPr lang="en-US" sz="2200" dirty="0"/>
              <a:t>objects average speed is the </a:t>
            </a:r>
            <a:r>
              <a:rPr lang="en-US" sz="2200" b="1" dirty="0">
                <a:solidFill>
                  <a:srgbClr val="FF0000"/>
                </a:solidFill>
              </a:rPr>
              <a:t>distance traveled </a:t>
            </a:r>
            <a:r>
              <a:rPr lang="en-US" sz="2200" dirty="0">
                <a:solidFill>
                  <a:srgbClr val="FF0000"/>
                </a:solidFill>
              </a:rPr>
              <a:t>divided by the time interval </a:t>
            </a:r>
            <a:r>
              <a:rPr lang="en-US" sz="2200" dirty="0"/>
              <a:t>required to travel that distance. </a:t>
            </a:r>
          </a:p>
          <a:p>
            <a:r>
              <a:rPr lang="en-US" sz="2200" dirty="0"/>
              <a:t>The rate at which the </a:t>
            </a:r>
            <a:r>
              <a:rPr lang="en-US" sz="2200" i="1" dirty="0"/>
              <a:t>x-versus-t</a:t>
            </a:r>
            <a:r>
              <a:rPr lang="en-US" sz="2200" dirty="0"/>
              <a:t> curve rises with increasing time is called the slope of the curve:</a:t>
            </a:r>
          </a:p>
          <a:p>
            <a:pPr lvl="1"/>
            <a:r>
              <a:rPr lang="en-US" sz="2200" dirty="0"/>
              <a:t>Notice how the slope becomes less steep when the speed decreases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pic>
        <p:nvPicPr>
          <p:cNvPr id="6" name="Picture 5" descr="02_09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0"/>
          <a:stretch/>
        </p:blipFill>
        <p:spPr>
          <a:xfrm>
            <a:off x="2641743" y="3808588"/>
            <a:ext cx="3657600" cy="293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703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02_10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09" b="2735"/>
          <a:stretch/>
        </p:blipFill>
        <p:spPr>
          <a:xfrm>
            <a:off x="4522366" y="3131268"/>
            <a:ext cx="3291840" cy="2192964"/>
          </a:xfrm>
          <a:prstGeom prst="rect">
            <a:avLst/>
          </a:prstGeom>
        </p:spPr>
      </p:pic>
      <p:pic>
        <p:nvPicPr>
          <p:cNvPr id="8" name="Picture 7" descr="02_10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661"/>
          <a:stretch/>
        </p:blipFill>
        <p:spPr>
          <a:xfrm>
            <a:off x="192773" y="4235202"/>
            <a:ext cx="3291840" cy="81752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0284" y="1104738"/>
            <a:ext cx="9194194" cy="1934442"/>
          </a:xfrm>
        </p:spPr>
        <p:txBody>
          <a:bodyPr/>
          <a:lstStyle/>
          <a:p>
            <a:r>
              <a:rPr lang="en-US" sz="2200" dirty="0" smtClean="0"/>
              <a:t>Curve 1: Walk steadily from beginning to end. </a:t>
            </a:r>
            <a:br>
              <a:rPr lang="en-US" sz="2200" dirty="0" smtClean="0"/>
            </a:br>
            <a:r>
              <a:rPr lang="en-US" sz="2200" dirty="0" smtClean="0"/>
              <a:t>Speed =Distance (2.4m) divided by Time (6s).   </a:t>
            </a:r>
            <a:br>
              <a:rPr lang="en-US" sz="2200" dirty="0" smtClean="0"/>
            </a:br>
            <a:r>
              <a:rPr lang="en-US" sz="2200" dirty="0" smtClean="0"/>
              <a:t>S = D/T = 2.4m / 6s = 0.4 m/s</a:t>
            </a:r>
            <a:endParaRPr lang="en-US" sz="2200" dirty="0"/>
          </a:p>
          <a:p>
            <a:r>
              <a:rPr lang="en-US" sz="2200" dirty="0" smtClean="0"/>
              <a:t>Curve 2: Overshoot and return. </a:t>
            </a:r>
            <a:r>
              <a:rPr lang="en-US" sz="2200" dirty="0"/>
              <a:t>M</a:t>
            </a:r>
            <a:r>
              <a:rPr lang="en-US" sz="2200" dirty="0" smtClean="0"/>
              <a:t>an </a:t>
            </a:r>
            <a:r>
              <a:rPr lang="en-US" sz="2200" dirty="0"/>
              <a:t>travels a total distance of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3.8m + 1.4m = 5.2 </a:t>
            </a:r>
            <a:r>
              <a:rPr lang="en-US" sz="2200" dirty="0"/>
              <a:t>m in 6.0 </a:t>
            </a:r>
            <a:r>
              <a:rPr lang="en-US" sz="2200" dirty="0" smtClean="0"/>
              <a:t>s:  Average </a:t>
            </a:r>
            <a:r>
              <a:rPr lang="en-US" sz="2200" dirty="0"/>
              <a:t>speed </a:t>
            </a:r>
            <a:r>
              <a:rPr lang="en-US" sz="2200" dirty="0" smtClean="0"/>
              <a:t>= (</a:t>
            </a:r>
            <a:r>
              <a:rPr lang="en-US" sz="2200" dirty="0"/>
              <a:t>5.2 m)/(6.0 s) = 0.87 m/s</a:t>
            </a:r>
            <a:r>
              <a:rPr lang="en-US" sz="2200" dirty="0" smtClean="0"/>
              <a:t>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74898" y="6588235"/>
            <a:ext cx="5399087" cy="179388"/>
          </a:xfrm>
        </p:spPr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Section 2.4: Average speed and average </a:t>
            </a:r>
            <a:r>
              <a:rPr lang="en-US" dirty="0" smtClean="0"/>
              <a:t>velocity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551509" y="4040253"/>
            <a:ext cx="954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3.8 m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 flipV="1">
            <a:off x="4438480" y="3431880"/>
            <a:ext cx="11652" cy="13631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7690342" y="3409518"/>
            <a:ext cx="954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1.4 m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7607857" y="3396928"/>
            <a:ext cx="880" cy="5126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7711370" y="4218841"/>
            <a:ext cx="95440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2.4 m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7607397" y="3943951"/>
            <a:ext cx="10947" cy="9087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8" name="Group 27"/>
          <p:cNvGrpSpPr/>
          <p:nvPr/>
        </p:nvGrpSpPr>
        <p:grpSpPr>
          <a:xfrm>
            <a:off x="3154772" y="3614602"/>
            <a:ext cx="1529610" cy="1404138"/>
            <a:chOff x="3154772" y="3614602"/>
            <a:chExt cx="1529610" cy="1404138"/>
          </a:xfrm>
        </p:grpSpPr>
        <p:sp>
          <p:nvSpPr>
            <p:cNvPr id="15" name="TextBox 14"/>
            <p:cNvSpPr txBox="1"/>
            <p:nvPr/>
          </p:nvSpPr>
          <p:spPr>
            <a:xfrm>
              <a:off x="3162664" y="4557075"/>
              <a:ext cx="9377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begin</a:t>
              </a:r>
              <a:endParaRPr lang="en-US" dirty="0"/>
            </a:p>
          </p:txBody>
        </p:sp>
        <p:cxnSp>
          <p:nvCxnSpPr>
            <p:cNvPr id="17" name="Straight Arrow Connector 16"/>
            <p:cNvCxnSpPr>
              <a:stCxn id="15" idx="3"/>
            </p:cNvCxnSpPr>
            <p:nvPr/>
          </p:nvCxnSpPr>
          <p:spPr bwMode="auto">
            <a:xfrm>
              <a:off x="4100391" y="4787908"/>
              <a:ext cx="583991" cy="1004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8" name="TextBox 17"/>
            <p:cNvSpPr txBox="1"/>
            <p:nvPr/>
          </p:nvSpPr>
          <p:spPr>
            <a:xfrm>
              <a:off x="3154772" y="3614602"/>
              <a:ext cx="6981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end</a:t>
              </a:r>
              <a:endParaRPr lang="en-US" dirty="0"/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>
              <a:off x="3783342" y="3889231"/>
              <a:ext cx="823540" cy="1004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29" name="Group 28"/>
          <p:cNvGrpSpPr/>
          <p:nvPr/>
        </p:nvGrpSpPr>
        <p:grpSpPr>
          <a:xfrm>
            <a:off x="4898723" y="5318566"/>
            <a:ext cx="2290607" cy="461665"/>
            <a:chOff x="4898723" y="5318566"/>
            <a:chExt cx="2290607" cy="461665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>
              <a:off x="4898723" y="5522689"/>
              <a:ext cx="229060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1" name="TextBox 20"/>
            <p:cNvSpPr txBox="1"/>
            <p:nvPr/>
          </p:nvSpPr>
          <p:spPr>
            <a:xfrm>
              <a:off x="5896611" y="5318566"/>
              <a:ext cx="59523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6 s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 bwMode="auto">
          <a:xfrm flipV="1">
            <a:off x="4876044" y="3901037"/>
            <a:ext cx="181434" cy="8731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" name="Rectangle 29"/>
          <p:cNvSpPr/>
          <p:nvPr/>
        </p:nvSpPr>
        <p:spPr>
          <a:xfrm>
            <a:off x="84615" y="2948683"/>
            <a:ext cx="233910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Times New Roman"/>
                <a:ea typeface="+mn-ea"/>
                <a:cs typeface="Times New Roman"/>
              </a:rPr>
              <a:t>Curve 3: speed?</a:t>
            </a:r>
          </a:p>
        </p:txBody>
      </p:sp>
      <p:pic>
        <p:nvPicPr>
          <p:cNvPr id="24" name="Picture 23" descr="02_10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7" b="56967"/>
          <a:stretch/>
        </p:blipFill>
        <p:spPr>
          <a:xfrm>
            <a:off x="196541" y="5120280"/>
            <a:ext cx="3291840" cy="99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65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Velocity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Section 2.4: Average speed and average </a:t>
            </a:r>
            <a:r>
              <a:rPr lang="en-US" dirty="0" smtClean="0"/>
              <a:t>velocity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quantity that gives both the speed and the direction of travel is </a:t>
            </a:r>
            <a:r>
              <a:rPr lang="en-US" b="1" dirty="0"/>
              <a:t>velocity</a:t>
            </a:r>
            <a:r>
              <a:rPr lang="en-US" dirty="0"/>
              <a:t>. </a:t>
            </a:r>
          </a:p>
          <a:p>
            <a:r>
              <a:rPr lang="en-US" dirty="0"/>
              <a:t>The </a:t>
            </a:r>
            <a:r>
              <a:rPr lang="en-US" i="1" dirty="0"/>
              <a:t>x</a:t>
            </a:r>
            <a:r>
              <a:rPr lang="en-US" dirty="0"/>
              <a:t> component of an object’s average velocity is the </a:t>
            </a:r>
            <a:r>
              <a:rPr lang="en-US" i="1" dirty="0"/>
              <a:t>x</a:t>
            </a:r>
            <a:r>
              <a:rPr lang="en-US" dirty="0"/>
              <a:t> component of its </a:t>
            </a:r>
            <a:r>
              <a:rPr lang="en-US" dirty="0">
                <a:solidFill>
                  <a:srgbClr val="FF0000"/>
                </a:solidFill>
              </a:rPr>
              <a:t>displacement divided by </a:t>
            </a:r>
            <a:r>
              <a:rPr lang="en-US" dirty="0"/>
              <a:t>the length of the </a:t>
            </a:r>
            <a:r>
              <a:rPr lang="en-US" dirty="0">
                <a:solidFill>
                  <a:srgbClr val="FF0000"/>
                </a:solidFill>
              </a:rPr>
              <a:t>time interval </a:t>
            </a:r>
            <a:r>
              <a:rPr lang="en-US" dirty="0"/>
              <a:t>taken to travel that displacement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865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One or more of the graphs in the figure represent an impossible motion. Identify which ones and explain why the motion is not possible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Chapter 2: Self-Quiz #</a:t>
            </a:r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8" name="Picture 7" descr="02_15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2"/>
          <a:stretch/>
        </p:blipFill>
        <p:spPr>
          <a:xfrm>
            <a:off x="271272" y="3229792"/>
            <a:ext cx="8601456" cy="1922417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 bwMode="auto">
          <a:xfrm>
            <a:off x="780691" y="3343803"/>
            <a:ext cx="0" cy="23068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2832386" y="3659315"/>
            <a:ext cx="0" cy="23068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5442461" y="3519504"/>
            <a:ext cx="0" cy="23068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7901980" y="3741809"/>
            <a:ext cx="0" cy="23068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116520" y="2551543"/>
            <a:ext cx="19464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two places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at same time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05759" y="2447623"/>
            <a:ext cx="19464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two places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at same time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57861" y="2798512"/>
            <a:ext cx="110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kosher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0767" y="6038958"/>
            <a:ext cx="8635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intersection of lines indicates location of object at specific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291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816E-6 -6.24566E-7 L 0.04963 -0.003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2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8 -0.05436 L 0.08782 -0.0559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816E-6 -6.24566E-7 L 0.04963 -0.0034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2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6671E-6 -2.15591E-6 L 0.03818 -0.0034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9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3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Scalars:</a:t>
            </a:r>
            <a:r>
              <a:rPr lang="en-US" dirty="0"/>
              <a:t> Physical Quantities that are completely specified by a number, which can be positive or negative, and a unit of measure. </a:t>
            </a:r>
          </a:p>
          <a:p>
            <a:pPr lvl="1"/>
            <a:r>
              <a:rPr lang="en-US" dirty="0"/>
              <a:t>Examples: Temperature, volume </a:t>
            </a:r>
          </a:p>
          <a:p>
            <a:pPr lvl="1"/>
            <a:r>
              <a:rPr lang="en-US" dirty="0"/>
              <a:t>Scalars follow ordinary arithmetic laws (add, subtract, etc).</a:t>
            </a:r>
          </a:p>
          <a:p>
            <a:endParaRPr lang="en-US" dirty="0"/>
          </a:p>
          <a:p>
            <a:r>
              <a:rPr lang="en-US" b="1" dirty="0"/>
              <a:t>Vectors:</a:t>
            </a:r>
            <a:r>
              <a:rPr lang="en-US" dirty="0"/>
              <a:t> Physical quantities that are completely specified by a magnitude and a direction in space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Section 2.5: Scalars and vectors</a:t>
            </a:r>
          </a:p>
        </p:txBody>
      </p:sp>
    </p:spTree>
    <p:extLst>
      <p:ext uri="{BB962C8B-B14F-4D97-AF65-F5344CB8AC3E}">
        <p14:creationId xmlns:p14="http://schemas.microsoft.com/office/powerpoint/2010/main" val="3908941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next few chapters we will only study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one</a:t>
            </a:r>
            <a:r>
              <a:rPr lang="en-US" dirty="0"/>
              <a:t>-dimensional (1-D) motion. </a:t>
            </a:r>
          </a:p>
          <a:p>
            <a:pPr lvl="1"/>
            <a:r>
              <a:rPr lang="en-US" dirty="0"/>
              <a:t>An object can only move forward or backward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</a:t>
            </a:r>
            <a:r>
              <a:rPr lang="en-US" dirty="0"/>
              <a:t>-D.</a:t>
            </a:r>
          </a:p>
          <a:p>
            <a:pPr lvl="1"/>
            <a:r>
              <a:rPr lang="en-US" dirty="0"/>
              <a:t>The direction in this case will be simply specified by an algebraic sign. </a:t>
            </a:r>
          </a:p>
          <a:p>
            <a:r>
              <a:rPr lang="en-US" dirty="0"/>
              <a:t>To distinguish vector quantities from scalars we will use the following notation:</a:t>
            </a:r>
          </a:p>
          <a:p>
            <a:pPr marL="0" indent="0">
              <a:buNone/>
            </a:pPr>
            <a:r>
              <a:rPr lang="en-US" dirty="0"/>
              <a:t>			   vector</a:t>
            </a:r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i="1" dirty="0" smtClean="0"/>
              <a:t>b</a:t>
            </a:r>
            <a:r>
              <a:rPr lang="en-US" dirty="0" smtClean="0"/>
              <a:t> scalar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Section 2.5: Scalars and </a:t>
            </a:r>
            <a:r>
              <a:rPr lang="en-US" dirty="0" smtClean="0"/>
              <a:t>vectors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631430"/>
              </p:ext>
            </p:extLst>
          </p:nvPr>
        </p:nvGraphicFramePr>
        <p:xfrm>
          <a:off x="3178100" y="5032375"/>
          <a:ext cx="241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3" name="Equation" r:id="rId3" imgW="241300" imgH="304800" progId="Equation.DSMT4">
                  <p:embed/>
                </p:oleObj>
              </mc:Choice>
              <mc:Fallback>
                <p:oleObj name="Equation" r:id="rId3" imgW="241300" imgH="30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8100" y="5032375"/>
                        <a:ext cx="2413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1196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Arrow Connector 19"/>
          <p:cNvCxnSpPr/>
          <p:nvPr/>
        </p:nvCxnSpPr>
        <p:spPr bwMode="auto">
          <a:xfrm flipV="1">
            <a:off x="2823251" y="4093522"/>
            <a:ext cx="1878797" cy="6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Section 2.5: Scalars and </a:t>
            </a:r>
            <a:r>
              <a:rPr lang="en-US" dirty="0" smtClean="0"/>
              <a:t>vectors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472768" y="2810074"/>
            <a:ext cx="3458979" cy="2259956"/>
            <a:chOff x="1580861" y="2647954"/>
            <a:chExt cx="3458979" cy="2259956"/>
          </a:xfrm>
        </p:grpSpPr>
        <p:cxnSp>
          <p:nvCxnSpPr>
            <p:cNvPr id="5" name="Straight Arrow Connector 4"/>
            <p:cNvCxnSpPr/>
            <p:nvPr/>
          </p:nvCxnSpPr>
          <p:spPr bwMode="auto">
            <a:xfrm>
              <a:off x="1580861" y="4890610"/>
              <a:ext cx="3458979" cy="1351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H="1" flipV="1">
              <a:off x="1594373" y="2647954"/>
              <a:ext cx="3772" cy="22599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885" y="3280823"/>
            <a:ext cx="1031715" cy="83569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 bwMode="auto">
          <a:xfrm>
            <a:off x="2715838" y="3998952"/>
            <a:ext cx="189163" cy="18916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584216" y="2827375"/>
            <a:ext cx="189163" cy="18916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073" y="1438577"/>
            <a:ext cx="2199012" cy="189332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 bwMode="auto">
          <a:xfrm flipH="1" flipV="1">
            <a:off x="4675027" y="2931664"/>
            <a:ext cx="3091" cy="112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3" name="Group 22"/>
          <p:cNvGrpSpPr/>
          <p:nvPr/>
        </p:nvGrpSpPr>
        <p:grpSpPr>
          <a:xfrm rot="20866024">
            <a:off x="1206307" y="2476116"/>
            <a:ext cx="3458979" cy="2259956"/>
            <a:chOff x="1580861" y="2647954"/>
            <a:chExt cx="3458979" cy="2259956"/>
          </a:xfrm>
        </p:grpSpPr>
        <p:cxnSp>
          <p:nvCxnSpPr>
            <p:cNvPr id="24" name="Straight Arrow Connector 23"/>
            <p:cNvCxnSpPr/>
            <p:nvPr/>
          </p:nvCxnSpPr>
          <p:spPr bwMode="auto">
            <a:xfrm>
              <a:off x="1580861" y="4890610"/>
              <a:ext cx="3458979" cy="1351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" name="Straight Arrow Connector 24"/>
            <p:cNvCxnSpPr/>
            <p:nvPr/>
          </p:nvCxnSpPr>
          <p:spPr bwMode="auto">
            <a:xfrm flipH="1" flipV="1">
              <a:off x="1594373" y="2647954"/>
              <a:ext cx="3772" cy="225995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26" name="Straight Arrow Connector 25"/>
          <p:cNvCxnSpPr/>
          <p:nvPr/>
        </p:nvCxnSpPr>
        <p:spPr bwMode="auto">
          <a:xfrm flipV="1">
            <a:off x="2881070" y="3607163"/>
            <a:ext cx="2037166" cy="4908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flipH="1" flipV="1">
            <a:off x="4675026" y="2891134"/>
            <a:ext cx="209539" cy="7242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>
            <a:endCxn id="15" idx="6"/>
          </p:cNvCxnSpPr>
          <p:nvPr/>
        </p:nvCxnSpPr>
        <p:spPr bwMode="auto">
          <a:xfrm flipH="1">
            <a:off x="2905001" y="2972194"/>
            <a:ext cx="1756514" cy="11213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3" name="TextBox 32"/>
          <p:cNvSpPr txBox="1"/>
          <p:nvPr/>
        </p:nvSpPr>
        <p:spPr>
          <a:xfrm>
            <a:off x="1189024" y="5552599"/>
            <a:ext cx="6673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Vectors transform under rotation; scalars do not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769469" y="4039482"/>
            <a:ext cx="1519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direction?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435867" y="2584195"/>
            <a:ext cx="150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distance?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567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Section 2.5: Scalars and </a:t>
            </a:r>
            <a:r>
              <a:rPr lang="en-US" dirty="0" smtClean="0"/>
              <a:t>vectors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632705"/>
              </p:ext>
            </p:extLst>
          </p:nvPr>
        </p:nvGraphicFramePr>
        <p:xfrm>
          <a:off x="3178100" y="5032375"/>
          <a:ext cx="241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8" name="Equation" r:id="rId3" imgW="241300" imgH="304800" progId="Equation.DSMT4">
                  <p:embed/>
                </p:oleObj>
              </mc:Choice>
              <mc:Fallback>
                <p:oleObj name="Equation" r:id="rId3" imgW="241300" imgH="30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8100" y="5032375"/>
                        <a:ext cx="2413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7800"/>
            <a:ext cx="9144000" cy="649458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 rot="19326592">
            <a:off x="773934" y="3043535"/>
            <a:ext cx="3458979" cy="2259956"/>
            <a:chOff x="1580861" y="2647954"/>
            <a:chExt cx="3458979" cy="2259956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1580861" y="4890610"/>
              <a:ext cx="3458979" cy="13510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H="1" flipV="1">
              <a:off x="1594373" y="2647954"/>
              <a:ext cx="3772" cy="2259956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oup 11"/>
          <p:cNvGrpSpPr/>
          <p:nvPr/>
        </p:nvGrpSpPr>
        <p:grpSpPr>
          <a:xfrm>
            <a:off x="1797047" y="3850342"/>
            <a:ext cx="3458979" cy="2259956"/>
            <a:chOff x="1580861" y="2647954"/>
            <a:chExt cx="3458979" cy="2259956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>
              <a:off x="1580861" y="4890610"/>
              <a:ext cx="3458979" cy="13510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1594373" y="2647954"/>
              <a:ext cx="3772" cy="2259956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5" name="TextBox 4"/>
          <p:cNvSpPr txBox="1"/>
          <p:nvPr/>
        </p:nvSpPr>
        <p:spPr>
          <a:xfrm>
            <a:off x="162140" y="0"/>
            <a:ext cx="6553144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Is Price a scalar or vector?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Does Price of Dallas transform under rotation of map? (</a:t>
            </a:r>
            <a:r>
              <a:rPr lang="en-US" sz="1800" dirty="0" smtClean="0">
                <a:solidFill>
                  <a:srgbClr val="FF0000"/>
                </a:solidFill>
              </a:rPr>
              <a:t>no</a:t>
            </a:r>
            <a:r>
              <a:rPr lang="en-US" sz="1800" dirty="0" smtClean="0"/>
              <a:t>)</a:t>
            </a:r>
          </a:p>
          <a:p>
            <a:r>
              <a:rPr lang="en-US" sz="1800" dirty="0" smtClean="0">
                <a:solidFill>
                  <a:srgbClr val="0000FF"/>
                </a:solidFill>
              </a:rPr>
              <a:t>Is location of Dallas a scalar or vector?</a:t>
            </a:r>
          </a:p>
          <a:p>
            <a:r>
              <a:rPr lang="en-US" sz="1800" dirty="0" smtClean="0"/>
              <a:t>Does location of Dallas transform under rotation of map? (</a:t>
            </a:r>
            <a:r>
              <a:rPr lang="en-US" sz="1800" dirty="0" smtClean="0">
                <a:solidFill>
                  <a:srgbClr val="FF0000"/>
                </a:solidFill>
              </a:rPr>
              <a:t>yes</a:t>
            </a:r>
            <a:r>
              <a:rPr lang="en-US" sz="1800" dirty="0" smtClean="0"/>
              <a:t>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19166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Section 2.5: Scalars and </a:t>
            </a:r>
            <a:r>
              <a:rPr lang="en-US" dirty="0" smtClean="0"/>
              <a:t>vectors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08357"/>
              </p:ext>
            </p:extLst>
          </p:nvPr>
        </p:nvGraphicFramePr>
        <p:xfrm>
          <a:off x="3178100" y="5032375"/>
          <a:ext cx="241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5" name="Equation" r:id="rId3" imgW="241300" imgH="304800" progId="Equation.DSMT4">
                  <p:embed/>
                </p:oleObj>
              </mc:Choice>
              <mc:Fallback>
                <p:oleObj name="Equation" r:id="rId3" imgW="241300" imgH="30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8100" y="5032375"/>
                        <a:ext cx="2413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4165"/>
            <a:ext cx="9144000" cy="683383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 rot="19326592">
            <a:off x="773934" y="3043535"/>
            <a:ext cx="3458979" cy="2259956"/>
            <a:chOff x="1580861" y="2647954"/>
            <a:chExt cx="3458979" cy="2259956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1580861" y="4890610"/>
              <a:ext cx="3458979" cy="13510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H="1" flipV="1">
              <a:off x="1594373" y="2647954"/>
              <a:ext cx="3772" cy="2259956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oup 11"/>
          <p:cNvGrpSpPr/>
          <p:nvPr/>
        </p:nvGrpSpPr>
        <p:grpSpPr>
          <a:xfrm>
            <a:off x="1797047" y="3850342"/>
            <a:ext cx="3458979" cy="2259956"/>
            <a:chOff x="1580861" y="2647954"/>
            <a:chExt cx="3458979" cy="2259956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>
              <a:off x="1580861" y="4890610"/>
              <a:ext cx="3458979" cy="13510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1594373" y="2647954"/>
              <a:ext cx="3772" cy="2259956"/>
            </a:xfrm>
            <a:prstGeom prst="straightConnector1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5" name="TextBox 14"/>
          <p:cNvSpPr txBox="1"/>
          <p:nvPr/>
        </p:nvSpPr>
        <p:spPr>
          <a:xfrm>
            <a:off x="472907" y="121590"/>
            <a:ext cx="8336680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</a:rPr>
              <a:t>Is wind velocity a scalar or vector?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Does wind velocity of Pennsylvania transform under rotation of map? </a:t>
            </a:r>
          </a:p>
        </p:txBody>
      </p:sp>
      <p:sp>
        <p:nvSpPr>
          <p:cNvPr id="5" name="Rectangle 4"/>
          <p:cNvSpPr/>
          <p:nvPr/>
        </p:nvSpPr>
        <p:spPr>
          <a:xfrm>
            <a:off x="7596680" y="307034"/>
            <a:ext cx="868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yes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192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Checkpoint 2.11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860425" algn="l"/>
              </a:tabLst>
            </a:pPr>
            <a:r>
              <a:rPr lang="en-US" dirty="0" smtClean="0"/>
              <a:t>	Are </a:t>
            </a:r>
            <a:r>
              <a:rPr lang="en-US" dirty="0"/>
              <a:t>the following quantities vectors or scalars: (</a:t>
            </a:r>
            <a:r>
              <a:rPr lang="en-US" i="1" dirty="0"/>
              <a:t>i</a:t>
            </a:r>
            <a:r>
              <a:rPr lang="en-US" dirty="0"/>
              <a:t>) the price of a movie ticket, (</a:t>
            </a:r>
            <a:r>
              <a:rPr lang="en-US" i="1" dirty="0"/>
              <a:t>ii</a:t>
            </a:r>
            <a:r>
              <a:rPr lang="en-US" dirty="0"/>
              <a:t>) the average velocity of a ball launched vertically upward, (</a:t>
            </a:r>
            <a:r>
              <a:rPr lang="en-US" i="1" dirty="0"/>
              <a:t>iii</a:t>
            </a:r>
            <a:r>
              <a:rPr lang="en-US" dirty="0"/>
              <a:t>) the position of the corner of a rectangle, (</a:t>
            </a:r>
            <a:r>
              <a:rPr lang="en-US" i="1" dirty="0"/>
              <a:t>iv</a:t>
            </a:r>
            <a:r>
              <a:rPr lang="en-US" dirty="0"/>
              <a:t>) the length of a side of that rectangle?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2.11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 rot="19945994">
            <a:off x="3594096" y="3742263"/>
            <a:ext cx="3567072" cy="1269938"/>
          </a:xfrm>
          <a:prstGeom prst="rect">
            <a:avLst/>
          </a:prstGeom>
          <a:solidFill>
            <a:srgbClr val="EDEEF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932025" y="2999214"/>
            <a:ext cx="3742723" cy="3367774"/>
            <a:chOff x="2932025" y="2999214"/>
            <a:chExt cx="3742723" cy="3367774"/>
          </a:xfrm>
        </p:grpSpPr>
        <p:grpSp>
          <p:nvGrpSpPr>
            <p:cNvPr id="9" name="Group 8"/>
            <p:cNvGrpSpPr/>
            <p:nvPr/>
          </p:nvGrpSpPr>
          <p:grpSpPr>
            <a:xfrm>
              <a:off x="2932025" y="4107032"/>
              <a:ext cx="3458979" cy="2259956"/>
              <a:chOff x="1580861" y="2647954"/>
              <a:chExt cx="3458979" cy="2259956"/>
            </a:xfrm>
          </p:grpSpPr>
          <p:cxnSp>
            <p:nvCxnSpPr>
              <p:cNvPr id="10" name="Straight Arrow Connector 9"/>
              <p:cNvCxnSpPr/>
              <p:nvPr/>
            </p:nvCxnSpPr>
            <p:spPr bwMode="auto">
              <a:xfrm>
                <a:off x="1580861" y="4890610"/>
                <a:ext cx="3458979" cy="1351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Straight Arrow Connector 10"/>
              <p:cNvCxnSpPr/>
              <p:nvPr/>
            </p:nvCxnSpPr>
            <p:spPr bwMode="auto">
              <a:xfrm flipH="1" flipV="1">
                <a:off x="1594373" y="2647954"/>
                <a:ext cx="3772" cy="225995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2" name="Straight Arrow Connector 11"/>
            <p:cNvCxnSpPr/>
            <p:nvPr/>
          </p:nvCxnSpPr>
          <p:spPr bwMode="auto">
            <a:xfrm flipV="1">
              <a:off x="2945537" y="2999214"/>
              <a:ext cx="3729211" cy="332345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15" name="Straight Arrow Connector 14"/>
          <p:cNvCxnSpPr/>
          <p:nvPr/>
        </p:nvCxnSpPr>
        <p:spPr bwMode="auto">
          <a:xfrm flipV="1">
            <a:off x="4229142" y="4255641"/>
            <a:ext cx="3121188" cy="16482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6147795" y="5066240"/>
            <a:ext cx="1194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length?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636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1733" y="3857405"/>
            <a:ext cx="8597795" cy="1943159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LearningCatalytics</a:t>
            </a:r>
            <a:r>
              <a:rPr lang="en-US" b="1" dirty="0" smtClean="0"/>
              <a:t>: Module 1&amp;2.</a:t>
            </a:r>
          </a:p>
          <a:p>
            <a:pPr marL="0" indent="0">
              <a:buNone/>
            </a:pPr>
            <a:r>
              <a:rPr lang="en-US" b="1" dirty="0" err="1" smtClean="0"/>
              <a:t>Perusall</a:t>
            </a:r>
            <a:r>
              <a:rPr lang="en-US" sz="2000" b="1" dirty="0" smtClean="0"/>
              <a:t>: p. 29, imaginary straight line;  p. 31, Definition Displacement; </a:t>
            </a:r>
          </a:p>
          <a:p>
            <a:pPr marL="0" indent="0">
              <a:buNone/>
            </a:pPr>
            <a:r>
              <a:rPr lang="en-US" sz="2000" b="1" dirty="0" smtClean="0"/>
              <a:t>p. 32 “we shall always …”; p. 32 “In contrast to the …”; p. 34 - checkpoint 2.7; “steeper the slope …”; p. 35  “ An object’s average speed ..”; p. 35 “steeper the slope, higher the speed”; p. 35, average velocity definition. p. 36 “another striking feature – average velocity is negative …”, p.39 Scalars and vectors!; p. 40 unit vector; </a:t>
            </a:r>
            <a:endParaRPr lang="en-US" sz="2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Chapter 2: Motion in One Dimension</a:t>
            </a:r>
          </a:p>
        </p:txBody>
      </p:sp>
      <p:pic>
        <p:nvPicPr>
          <p:cNvPr id="9" name="Picture 8" descr="02_00_C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52" y="1240987"/>
            <a:ext cx="3809689" cy="2451593"/>
          </a:xfrm>
          <a:prstGeom prst="rect">
            <a:avLst/>
          </a:prstGeom>
        </p:spPr>
      </p:pic>
      <p:pic>
        <p:nvPicPr>
          <p:cNvPr id="8" name="Picture 7" descr="02_19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7"/>
          <a:stretch/>
        </p:blipFill>
        <p:spPr>
          <a:xfrm>
            <a:off x="5301773" y="1344518"/>
            <a:ext cx="3154694" cy="224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49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</a:t>
            </a:r>
            <a:r>
              <a:rPr lang="en-US" sz="2400" b="1" dirty="0"/>
              <a:t>magnitude of a vector</a:t>
            </a:r>
            <a:r>
              <a:rPr lang="en-US" sz="2400" dirty="0"/>
              <a:t> tells us how much there is of that vector (or the size of the vector</a:t>
            </a:r>
            <a:r>
              <a:rPr lang="en-US" sz="2400" dirty="0" smtClean="0"/>
              <a:t>): </a:t>
            </a:r>
            <a:endParaRPr lang="en-US" sz="2400" dirty="0"/>
          </a:p>
          <a:p>
            <a:pPr lvl="1"/>
            <a:r>
              <a:rPr lang="en-US" sz="2400" dirty="0"/>
              <a:t>Magnitude is always positive. </a:t>
            </a:r>
          </a:p>
          <a:p>
            <a:pPr lvl="1"/>
            <a:r>
              <a:rPr lang="en-US" sz="2400" dirty="0"/>
              <a:t>The magnitude </a:t>
            </a:r>
            <a:r>
              <a:rPr lang="en-US" sz="2400" dirty="0" smtClean="0"/>
              <a:t>of vector    </a:t>
            </a:r>
            <a:r>
              <a:rPr lang="en-US" sz="2400" dirty="0"/>
              <a:t>is denoted by either    </a:t>
            </a:r>
            <a:r>
              <a:rPr lang="en-US" sz="2400" dirty="0" smtClean="0"/>
              <a:t>  or</a:t>
            </a:r>
            <a:br>
              <a:rPr lang="en-US" sz="2400" dirty="0" smtClean="0"/>
            </a:br>
            <a:r>
              <a:rPr lang="en-US" sz="2400" dirty="0" smtClean="0"/>
              <a:t>simply </a:t>
            </a:r>
            <a:r>
              <a:rPr lang="en-US" sz="2400" i="1" dirty="0"/>
              <a:t>b</a:t>
            </a:r>
            <a:r>
              <a:rPr lang="en-US" sz="2400" dirty="0"/>
              <a:t>. </a:t>
            </a:r>
          </a:p>
          <a:p>
            <a:r>
              <a:rPr lang="en-US" sz="2400" dirty="0"/>
              <a:t>To specify vectors mathematically we introduce </a:t>
            </a:r>
            <a:r>
              <a:rPr lang="en-US" sz="2400" b="1" dirty="0"/>
              <a:t>unit </a:t>
            </a:r>
            <a:r>
              <a:rPr lang="en-US" sz="2400" b="1" dirty="0" smtClean="0"/>
              <a:t>vectors</a:t>
            </a:r>
            <a:r>
              <a:rPr lang="en-US" sz="2400" dirty="0" smtClean="0"/>
              <a:t>: </a:t>
            </a:r>
            <a:endParaRPr lang="en-US" sz="2400" dirty="0"/>
          </a:p>
          <a:p>
            <a:pPr lvl="1"/>
            <a:r>
              <a:rPr lang="en-US" sz="2400" dirty="0"/>
              <a:t>Unit vectors have a magnitude of 1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Unit vectors are dimensionless.</a:t>
            </a:r>
            <a:endParaRPr lang="en-US" sz="2400" dirty="0"/>
          </a:p>
          <a:p>
            <a:pPr lvl="1"/>
            <a:r>
              <a:rPr lang="en-US" sz="2400" dirty="0"/>
              <a:t>A unit vector pointing in the positive </a:t>
            </a:r>
            <a:r>
              <a:rPr lang="en-US" sz="2400" i="1" dirty="0"/>
              <a:t>x</a:t>
            </a:r>
            <a:r>
              <a:rPr lang="en-US" sz="2400" dirty="0"/>
              <a:t> direction is denoted </a:t>
            </a:r>
            <a:r>
              <a:rPr lang="en-US" sz="2400" dirty="0" smtClean="0"/>
              <a:t>by  .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Section 2.5: Scalars and </a:t>
            </a:r>
            <a:r>
              <a:rPr lang="en-US" dirty="0" smtClean="0"/>
              <a:t>vectors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664849"/>
              </p:ext>
            </p:extLst>
          </p:nvPr>
        </p:nvGraphicFramePr>
        <p:xfrm>
          <a:off x="4299865" y="2453757"/>
          <a:ext cx="215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01" name="Equation" r:id="rId3" imgW="215900" imgH="342900" progId="Equation.DSMT4">
                  <p:embed/>
                </p:oleObj>
              </mc:Choice>
              <mc:Fallback>
                <p:oleObj name="Equation" r:id="rId3" imgW="2159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99865" y="2453757"/>
                        <a:ext cx="2159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563866"/>
              </p:ext>
            </p:extLst>
          </p:nvPr>
        </p:nvGraphicFramePr>
        <p:xfrm>
          <a:off x="7059659" y="2393950"/>
          <a:ext cx="3048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02" name="Equation" r:id="rId5" imgW="304800" imgH="546100" progId="Equation.DSMT4">
                  <p:embed/>
                </p:oleObj>
              </mc:Choice>
              <mc:Fallback>
                <p:oleObj name="Equation" r:id="rId5" imgW="3048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59659" y="2393950"/>
                        <a:ext cx="3048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382977"/>
              </p:ext>
            </p:extLst>
          </p:nvPr>
        </p:nvGraphicFramePr>
        <p:xfrm>
          <a:off x="1615263" y="5011706"/>
          <a:ext cx="1397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503" name="Equation" r:id="rId7" imgW="139700" imgH="254000" progId="Equation.3">
                  <p:embed/>
                </p:oleObj>
              </mc:Choice>
              <mc:Fallback>
                <p:oleObj name="Equation" r:id="rId7" imgW="1397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15263" y="5011706"/>
                        <a:ext cx="1397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02_16_FigureA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8" b="7721"/>
          <a:stretch/>
        </p:blipFill>
        <p:spPr>
          <a:xfrm>
            <a:off x="2607746" y="5004842"/>
            <a:ext cx="4961454" cy="147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80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94588" y="1265002"/>
            <a:ext cx="9238580" cy="5422392"/>
          </a:xfrm>
        </p:spPr>
        <p:txBody>
          <a:bodyPr/>
          <a:lstStyle/>
          <a:p>
            <a:r>
              <a:rPr lang="en-US" sz="2400" dirty="0"/>
              <a:t>Any vector along the </a:t>
            </a:r>
            <a:r>
              <a:rPr lang="en-US" sz="2400" i="1" dirty="0"/>
              <a:t>x</a:t>
            </a:r>
            <a:r>
              <a:rPr lang="en-US" sz="2400" dirty="0"/>
              <a:t> axis can be written in unit vector notation.</a:t>
            </a:r>
          </a:p>
          <a:p>
            <a:endParaRPr lang="en-US" sz="2400" dirty="0" smtClean="0"/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Here</a:t>
            </a:r>
            <a:r>
              <a:rPr lang="en-US" sz="2400" dirty="0"/>
              <a:t>, </a:t>
            </a:r>
            <a:r>
              <a:rPr lang="en-US" sz="2400" i="1" dirty="0"/>
              <a:t>b</a:t>
            </a:r>
            <a:r>
              <a:rPr lang="en-US" sz="2400" i="1" baseline="-25000" dirty="0"/>
              <a:t>x</a:t>
            </a:r>
            <a:r>
              <a:rPr lang="en-US" sz="2400" dirty="0"/>
              <a:t> is a scalar called the </a:t>
            </a:r>
            <a:r>
              <a:rPr lang="en-US" sz="2400" i="1" dirty="0" smtClean="0"/>
              <a:t>x</a:t>
            </a:r>
            <a:r>
              <a:rPr lang="en-US" sz="2400" dirty="0" smtClean="0"/>
              <a:t> </a:t>
            </a:r>
            <a:r>
              <a:rPr lang="en-US" sz="2400" dirty="0"/>
              <a:t>component of the vector   .</a:t>
            </a:r>
            <a:r>
              <a:rPr lang="en-US" sz="2400" i="1" dirty="0"/>
              <a:t> b</a:t>
            </a:r>
            <a:r>
              <a:rPr lang="en-US" sz="2400" i="1" baseline="-25000" dirty="0"/>
              <a:t>x</a:t>
            </a:r>
            <a:r>
              <a:rPr lang="en-US" sz="2400" dirty="0"/>
              <a:t> is negative if the vector points in the negative </a:t>
            </a:r>
            <a:r>
              <a:rPr lang="en-US" sz="2400" i="1" dirty="0"/>
              <a:t>x</a:t>
            </a:r>
            <a:r>
              <a:rPr lang="en-US" sz="2400" dirty="0"/>
              <a:t> direction. </a:t>
            </a:r>
          </a:p>
          <a:p>
            <a:pPr lvl="1"/>
            <a:r>
              <a:rPr lang="en-US" sz="2400" dirty="0"/>
              <a:t>For vectors in 1-D, the magnitude of the vector    is equal to the absolute value of </a:t>
            </a:r>
            <a:r>
              <a:rPr lang="en-US" sz="2400" i="1" dirty="0"/>
              <a:t>b</a:t>
            </a:r>
            <a:r>
              <a:rPr lang="en-US" sz="2400" i="1" baseline="-25000" dirty="0"/>
              <a:t>x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Section 2.5: Scalars and </a:t>
            </a:r>
            <a:r>
              <a:rPr lang="en-US" dirty="0" smtClean="0"/>
              <a:t>vectors</a:t>
            </a:r>
            <a:endParaRPr lang="en-US" dirty="0"/>
          </a:p>
        </p:txBody>
      </p:sp>
      <p:pic>
        <p:nvPicPr>
          <p:cNvPr id="5" name="Picture 4" descr="02_16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8"/>
          <a:stretch/>
        </p:blipFill>
        <p:spPr>
          <a:xfrm>
            <a:off x="3145123" y="4447758"/>
            <a:ext cx="1828800" cy="2063710"/>
          </a:xfrm>
          <a:prstGeom prst="rect">
            <a:avLst/>
          </a:prstGeom>
        </p:spPr>
      </p:pic>
      <p:pic>
        <p:nvPicPr>
          <p:cNvPr id="6" name="Picture 5" descr="02_17_Figur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9"/>
          <a:stretch/>
        </p:blipFill>
        <p:spPr>
          <a:xfrm>
            <a:off x="5743843" y="4292559"/>
            <a:ext cx="2743200" cy="2304281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5373"/>
              </p:ext>
            </p:extLst>
          </p:nvPr>
        </p:nvGraphicFramePr>
        <p:xfrm>
          <a:off x="7632256" y="2603856"/>
          <a:ext cx="215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27" name="Equation" r:id="rId5" imgW="215900" imgH="342900" progId="Equation.3">
                  <p:embed/>
                </p:oleObj>
              </mc:Choice>
              <mc:Fallback>
                <p:oleObj name="Equation" r:id="rId5" imgW="215900" imgH="342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32256" y="2603856"/>
                        <a:ext cx="2159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222339"/>
              </p:ext>
            </p:extLst>
          </p:nvPr>
        </p:nvGraphicFramePr>
        <p:xfrm>
          <a:off x="6616647" y="3423134"/>
          <a:ext cx="215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28" name="Equation" r:id="rId7" imgW="215900" imgH="342900" progId="Equation.DSMT4">
                  <p:embed/>
                </p:oleObj>
              </mc:Choice>
              <mc:Fallback>
                <p:oleObj name="Equation" r:id="rId7" imgW="2159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16647" y="3423134"/>
                        <a:ext cx="2159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916304"/>
              </p:ext>
            </p:extLst>
          </p:nvPr>
        </p:nvGraphicFramePr>
        <p:xfrm>
          <a:off x="8394700" y="1231057"/>
          <a:ext cx="7493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29" name="Equation" r:id="rId9" imgW="749300" imgH="596900" progId="Equation.3">
                  <p:embed/>
                </p:oleObj>
              </mc:Choice>
              <mc:Fallback>
                <p:oleObj name="Equation" r:id="rId9" imgW="749300" imgH="596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394700" y="1231057"/>
                        <a:ext cx="7493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 descr="Screen Shot 2015-09-02 at 10.47.02 AM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62" y="1697318"/>
            <a:ext cx="7711767" cy="941242"/>
          </a:xfrm>
          <a:prstGeom prst="rect">
            <a:avLst/>
          </a:prstGeom>
        </p:spPr>
      </p:pic>
      <p:pic>
        <p:nvPicPr>
          <p:cNvPr id="11" name="Picture 10" descr="Screen Shot 2015-09-02 at 10.47.02 AM.pn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15" r="38201"/>
          <a:stretch/>
        </p:blipFill>
        <p:spPr>
          <a:xfrm>
            <a:off x="0" y="4322043"/>
            <a:ext cx="608024" cy="941242"/>
          </a:xfrm>
          <a:prstGeom prst="rect">
            <a:avLst/>
          </a:prstGeom>
        </p:spPr>
      </p:pic>
      <p:pic>
        <p:nvPicPr>
          <p:cNvPr id="14" name="Picture 13" descr="Screen Shot 2015-09-02 at 10.47.02 AM.pn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5" r="94442" b="20935"/>
          <a:stretch/>
        </p:blipFill>
        <p:spPr>
          <a:xfrm>
            <a:off x="1030655" y="4701471"/>
            <a:ext cx="428601" cy="6349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5581" y="4404250"/>
            <a:ext cx="21691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the direction </a:t>
            </a:r>
          </a:p>
          <a:p>
            <a:r>
              <a:rPr lang="en-US" dirty="0" smtClean="0"/>
              <a:t>of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1072" y="4363721"/>
            <a:ext cx="2702325" cy="99973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404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2014 Pearson Education, Inc.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Checkpoint </a:t>
            </a:r>
            <a:r>
              <a:rPr lang="en-US" dirty="0" smtClean="0"/>
              <a:t>2.12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	Consider </a:t>
            </a:r>
            <a:r>
              <a:rPr lang="en-US" dirty="0"/>
              <a:t>the axis and unit vector shown in Figure 2.18. Let the </a:t>
            </a:r>
            <a:r>
              <a:rPr lang="en-US" dirty="0" smtClean="0"/>
              <a:t>vector    have </a:t>
            </a:r>
            <a:r>
              <a:rPr lang="en-US" dirty="0"/>
              <a:t>its tail at the origin and its tip at my feet</a:t>
            </a:r>
            <a:r>
              <a:rPr lang="en-US" dirty="0" smtClean="0"/>
              <a:t>. (</a:t>
            </a:r>
            <a:r>
              <a:rPr lang="en-US" i="1" dirty="0"/>
              <a:t>a</a:t>
            </a:r>
            <a:r>
              <a:rPr lang="en-US" dirty="0"/>
              <a:t>) What is the </a:t>
            </a:r>
            <a:r>
              <a:rPr lang="en-US" i="1" dirty="0"/>
              <a:t>x</a:t>
            </a:r>
            <a:r>
              <a:rPr lang="en-US" dirty="0"/>
              <a:t> component of that vector? </a:t>
            </a:r>
            <a:r>
              <a:rPr lang="en-US" dirty="0" smtClean="0"/>
              <a:t>(</a:t>
            </a:r>
            <a:r>
              <a:rPr lang="en-US" i="1" dirty="0"/>
              <a:t>b</a:t>
            </a:r>
            <a:r>
              <a:rPr lang="en-US" dirty="0"/>
              <a:t>) Write the </a:t>
            </a:r>
            <a:r>
              <a:rPr lang="en-US" dirty="0" smtClean="0"/>
              <a:t>vector    in </a:t>
            </a:r>
            <a:r>
              <a:rPr lang="en-US" dirty="0"/>
              <a:t>terms of its </a:t>
            </a:r>
            <a:r>
              <a:rPr lang="en-US" i="1" dirty="0"/>
              <a:t>x</a:t>
            </a:r>
            <a:r>
              <a:rPr lang="en-US" dirty="0"/>
              <a:t> component and the unit vector. (</a:t>
            </a:r>
            <a:r>
              <a:rPr lang="en-US" i="1" dirty="0"/>
              <a:t>c</a:t>
            </a:r>
            <a:r>
              <a:rPr lang="en-US" dirty="0"/>
              <a:t>) What does the </a:t>
            </a:r>
            <a:r>
              <a:rPr lang="en-US" dirty="0" smtClean="0"/>
              <a:t>vector    represent</a:t>
            </a:r>
            <a:r>
              <a:rPr lang="en-US" dirty="0"/>
              <a:t>? (d) Does </a:t>
            </a:r>
            <a:r>
              <a:rPr lang="en-US" i="1" dirty="0"/>
              <a:t>r</a:t>
            </a:r>
            <a:r>
              <a:rPr lang="en-US" i="1" baseline="-25000" dirty="0"/>
              <a:t>x</a:t>
            </a:r>
            <a:r>
              <a:rPr lang="en-US" dirty="0"/>
              <a:t> </a:t>
            </a:r>
            <a:r>
              <a:rPr lang="en-US" dirty="0" smtClean="0"/>
              <a:t>= +2.5 </a:t>
            </a:r>
            <a:r>
              <a:rPr lang="en-US" dirty="0"/>
              <a:t>m unambiguously determine a vector in Figure 2.18? If so, draw the vector, and state what it might represent.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2.12</a:t>
            </a:r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414142"/>
              </p:ext>
            </p:extLst>
          </p:nvPr>
        </p:nvGraphicFramePr>
        <p:xfrm>
          <a:off x="2216150" y="1779588"/>
          <a:ext cx="2032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96" name="Equation" r:id="rId4" imgW="203200" imgH="266700" progId="Equation.DSMT4">
                  <p:embed/>
                </p:oleObj>
              </mc:Choice>
              <mc:Fallback>
                <p:oleObj name="Equation" r:id="rId4" imgW="2032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16150" y="1779588"/>
                        <a:ext cx="2032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355833"/>
              </p:ext>
            </p:extLst>
          </p:nvPr>
        </p:nvGraphicFramePr>
        <p:xfrm>
          <a:off x="7874586" y="2142358"/>
          <a:ext cx="2032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97" name="Equation" r:id="rId6" imgW="203200" imgH="266700" progId="Equation.DSMT4">
                  <p:embed/>
                </p:oleObj>
              </mc:Choice>
              <mc:Fallback>
                <p:oleObj name="Equation" r:id="rId6" imgW="2032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74586" y="2142358"/>
                        <a:ext cx="2032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62657"/>
              </p:ext>
            </p:extLst>
          </p:nvPr>
        </p:nvGraphicFramePr>
        <p:xfrm>
          <a:off x="1296184" y="2882406"/>
          <a:ext cx="2032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98" name="Equation" r:id="rId7" imgW="203200" imgH="266700" progId="Equation.DSMT4">
                  <p:embed/>
                </p:oleObj>
              </mc:Choice>
              <mc:Fallback>
                <p:oleObj name="Equation" r:id="rId7" imgW="2032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6184" y="2882406"/>
                        <a:ext cx="2032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 descr="02_18_Figure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3"/>
          <a:stretch/>
        </p:blipFill>
        <p:spPr>
          <a:xfrm>
            <a:off x="5257643" y="3899636"/>
            <a:ext cx="3886357" cy="27716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9164" y="3944912"/>
            <a:ext cx="560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(a)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675304" y="6619887"/>
            <a:ext cx="1134977" cy="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925154"/>
              </p:ext>
            </p:extLst>
          </p:nvPr>
        </p:nvGraphicFramePr>
        <p:xfrm>
          <a:off x="2263821" y="6322173"/>
          <a:ext cx="235831" cy="428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899" name="Equation" r:id="rId9" imgW="139700" imgH="254000" progId="Equation.3">
                  <p:embed/>
                </p:oleObj>
              </mc:Choice>
              <mc:Fallback>
                <p:oleObj name="Equation" r:id="rId9" imgW="1397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63821" y="6322173"/>
                        <a:ext cx="235831" cy="4287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6727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displacement is a vector,</a:t>
            </a:r>
          </a:p>
          <a:p>
            <a:pPr marL="0" indent="0" algn="ctr">
              <a:buNone/>
            </a:pPr>
            <a:r>
              <a:rPr lang="en-US" dirty="0" smtClean="0"/>
              <a:t>         where</a:t>
            </a:r>
          </a:p>
          <a:p>
            <a:r>
              <a:rPr lang="en-US" dirty="0" smtClean="0"/>
              <a:t>Using </a:t>
            </a:r>
            <a:r>
              <a:rPr lang="en-US" dirty="0"/>
              <a:t>vector notation displacement can be written </a:t>
            </a:r>
            <a:r>
              <a:rPr lang="en-US" dirty="0" smtClean="0"/>
              <a:t>as</a:t>
            </a:r>
          </a:p>
          <a:p>
            <a:endParaRPr lang="en-US" dirty="0"/>
          </a:p>
          <a:p>
            <a:r>
              <a:rPr lang="en-US" dirty="0" smtClean="0"/>
              <a:t>Rearranging </a:t>
            </a:r>
            <a:r>
              <a:rPr lang="en-US" dirty="0"/>
              <a:t>Equation 2.10 we get the final position </a:t>
            </a:r>
            <a:r>
              <a:rPr lang="en-US" dirty="0" smtClean="0"/>
              <a:t>vector: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2014 Pearson Education, Inc.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ym typeface="Symbol"/>
              </a:rPr>
              <a:t>Section 2.6: Position and displacement vectors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065063"/>
              </p:ext>
            </p:extLst>
          </p:nvPr>
        </p:nvGraphicFramePr>
        <p:xfrm>
          <a:off x="778460" y="1778000"/>
          <a:ext cx="3543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16" name="Equation" r:id="rId4" imgW="3543300" imgH="419100" progId="Equation.DSMT4">
                  <p:embed/>
                </p:oleObj>
              </mc:Choice>
              <mc:Fallback>
                <p:oleObj name="Equation" r:id="rId4" imgW="35433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8460" y="1778000"/>
                        <a:ext cx="35433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727218"/>
              </p:ext>
            </p:extLst>
          </p:nvPr>
        </p:nvGraphicFramePr>
        <p:xfrm>
          <a:off x="5422864" y="1778000"/>
          <a:ext cx="2298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17" name="Equation" r:id="rId6" imgW="2298700" imgH="419100" progId="Equation.DSMT4">
                  <p:embed/>
                </p:oleObj>
              </mc:Choice>
              <mc:Fallback>
                <p:oleObj name="Equation" r:id="rId6" imgW="22987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22864" y="1778000"/>
                        <a:ext cx="22987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721721"/>
              </p:ext>
            </p:extLst>
          </p:nvPr>
        </p:nvGraphicFramePr>
        <p:xfrm>
          <a:off x="3835400" y="2811463"/>
          <a:ext cx="1473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18" name="Equation" r:id="rId8" imgW="1473200" imgH="419100" progId="Equation.DSMT4">
                  <p:embed/>
                </p:oleObj>
              </mc:Choice>
              <mc:Fallback>
                <p:oleObj name="Equation" r:id="rId8" imgW="14732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35400" y="2811463"/>
                        <a:ext cx="14732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473897"/>
              </p:ext>
            </p:extLst>
          </p:nvPr>
        </p:nvGraphicFramePr>
        <p:xfrm>
          <a:off x="3829050" y="3921292"/>
          <a:ext cx="1485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19" name="Equation" r:id="rId10" imgW="1485900" imgH="419100" progId="Equation.DSMT4">
                  <p:embed/>
                </p:oleObj>
              </mc:Choice>
              <mc:Fallback>
                <p:oleObj name="Equation" r:id="rId10" imgW="14859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829050" y="3921292"/>
                        <a:ext cx="14859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 descr="02_26_Figure.jpg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3"/>
          <a:stretch/>
        </p:blipFill>
        <p:spPr>
          <a:xfrm>
            <a:off x="3021155" y="4516526"/>
            <a:ext cx="3101691" cy="22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55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the discussion in Section 2.4, the </a:t>
            </a:r>
            <a:r>
              <a:rPr lang="en-US" i="1" dirty="0" smtClean="0"/>
              <a:t>x</a:t>
            </a:r>
            <a:r>
              <a:rPr lang="en-US" dirty="0" smtClean="0"/>
              <a:t> component of average velocity is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Since                            average velocity can also be written using vector notation as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2014 Pearson Education, Inc.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 smtClean="0"/>
              <a:t>Section 2.7: Velocity as a vector</a:t>
            </a:r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462748"/>
              </p:ext>
            </p:extLst>
          </p:nvPr>
        </p:nvGraphicFramePr>
        <p:xfrm>
          <a:off x="3187700" y="2112963"/>
          <a:ext cx="27686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6" name="Equation" r:id="rId4" imgW="2768600" imgH="1003300" progId="Equation.DSMT4">
                  <p:embed/>
                </p:oleObj>
              </mc:Choice>
              <mc:Fallback>
                <p:oleObj name="Equation" r:id="rId4" imgW="2768600" imgH="1003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87700" y="2112963"/>
                        <a:ext cx="27686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767519"/>
              </p:ext>
            </p:extLst>
          </p:nvPr>
        </p:nvGraphicFramePr>
        <p:xfrm>
          <a:off x="1641435" y="3232150"/>
          <a:ext cx="2324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7" name="Equation" r:id="rId6" imgW="2324100" imgH="419100" progId="Equation.DSMT4">
                  <p:embed/>
                </p:oleObj>
              </mc:Choice>
              <mc:Fallback>
                <p:oleObj name="Equation" r:id="rId6" imgW="23241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41435" y="3232150"/>
                        <a:ext cx="23241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658659"/>
              </p:ext>
            </p:extLst>
          </p:nvPr>
        </p:nvGraphicFramePr>
        <p:xfrm>
          <a:off x="3359150" y="4192588"/>
          <a:ext cx="24257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8" name="Equation" r:id="rId8" imgW="2425700" imgH="876300" progId="Equation.DSMT4">
                  <p:embed/>
                </p:oleObj>
              </mc:Choice>
              <mc:Fallback>
                <p:oleObj name="Equation" r:id="rId8" imgW="2425700" imgH="876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59150" y="4192588"/>
                        <a:ext cx="2425700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8724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02_29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5"/>
          <a:stretch/>
        </p:blipFill>
        <p:spPr>
          <a:xfrm>
            <a:off x="5982576" y="1341640"/>
            <a:ext cx="3099966" cy="5151501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5124" y="1170432"/>
            <a:ext cx="5708684" cy="5422392"/>
          </a:xfrm>
        </p:spPr>
        <p:txBody>
          <a:bodyPr/>
          <a:lstStyle/>
          <a:p>
            <a:r>
              <a:rPr lang="en-US" sz="2400" dirty="0"/>
              <a:t>If an object moves at a constant velocity, then the position-versus-time graph is a straight line. Because the slope of a straight line is a constant</a:t>
            </a:r>
          </a:p>
          <a:p>
            <a:pPr marL="0" indent="0" algn="ctr">
              <a:buNone/>
            </a:pPr>
            <a:r>
              <a:rPr lang="tr-TR" sz="2400" i="1" dirty="0" smtClean="0"/>
              <a:t>υ</a:t>
            </a:r>
            <a:r>
              <a:rPr lang="en-US" sz="2400" i="1" baseline="-25000" dirty="0" smtClean="0"/>
              <a:t>x</a:t>
            </a:r>
            <a:r>
              <a:rPr lang="en-US" sz="2400" baseline="-25000" dirty="0" smtClean="0"/>
              <a:t>, av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tr-TR" sz="2400" i="1" dirty="0" smtClean="0"/>
              <a:t>υ</a:t>
            </a:r>
            <a:r>
              <a:rPr lang="en-US" sz="2400" i="1" baseline="-25000" dirty="0" smtClean="0"/>
              <a:t>x</a:t>
            </a:r>
            <a:endParaRPr lang="en-US" sz="2400" dirty="0" smtClean="0"/>
          </a:p>
          <a:p>
            <a:r>
              <a:rPr lang="en-US" sz="2400" dirty="0" smtClean="0"/>
              <a:t>So, we get </a:t>
            </a:r>
          </a:p>
          <a:p>
            <a:pPr marL="0" indent="0" algn="ctr">
              <a:buNone/>
            </a:pPr>
            <a:r>
              <a:rPr lang="en-US" sz="2400" dirty="0" smtClean="0"/>
              <a:t>Δ</a:t>
            </a:r>
            <a:r>
              <a:rPr lang="en-US" sz="2400" i="1" dirty="0" smtClean="0"/>
              <a:t>x</a:t>
            </a:r>
            <a:r>
              <a:rPr lang="en-US" sz="2400" dirty="0" smtClean="0"/>
              <a:t> = </a:t>
            </a:r>
            <a:r>
              <a:rPr lang="tr-TR" sz="2400" i="1" dirty="0" smtClean="0"/>
              <a:t>υ</a:t>
            </a:r>
            <a:r>
              <a:rPr lang="en-US" sz="2400" i="1" baseline="-25000" dirty="0" smtClean="0"/>
              <a:t>x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Δ</a:t>
            </a:r>
            <a:r>
              <a:rPr lang="en-US" sz="2400" i="1" dirty="0" smtClean="0"/>
              <a:t>t</a:t>
            </a:r>
            <a:r>
              <a:rPr lang="en-US" sz="2400" dirty="0" smtClean="0"/>
              <a:t>  (</a:t>
            </a:r>
            <a:r>
              <a:rPr lang="en-US" sz="2400" dirty="0"/>
              <a:t>constant velocity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Rearranging </a:t>
            </a:r>
            <a:r>
              <a:rPr lang="en-US" sz="2400" dirty="0"/>
              <a:t>Equation 2.16 we get </a:t>
            </a:r>
          </a:p>
          <a:p>
            <a:pPr marL="0" indent="0" algn="ctr">
              <a:buNone/>
            </a:pPr>
            <a:r>
              <a:rPr lang="en-US" sz="2400" i="1" dirty="0"/>
              <a:t>x</a:t>
            </a:r>
            <a:r>
              <a:rPr lang="en-US" sz="2400" baseline="-25000" dirty="0"/>
              <a:t>f</a:t>
            </a:r>
            <a:r>
              <a:rPr lang="en-US" sz="2400" dirty="0"/>
              <a:t> </a:t>
            </a:r>
            <a:r>
              <a:rPr lang="en-US" sz="2400" dirty="0" smtClean="0"/>
              <a:t>= </a:t>
            </a:r>
            <a:r>
              <a:rPr lang="en-US" sz="2400" i="1" dirty="0"/>
              <a:t>x</a:t>
            </a:r>
            <a:r>
              <a:rPr lang="en-US" sz="2400" baseline="-25000" dirty="0"/>
              <a:t>i</a:t>
            </a:r>
            <a:r>
              <a:rPr lang="en-US" sz="2400" dirty="0"/>
              <a:t> </a:t>
            </a:r>
            <a:r>
              <a:rPr lang="en-US" sz="2400" dirty="0" smtClean="0"/>
              <a:t>+ </a:t>
            </a:r>
            <a:r>
              <a:rPr lang="tr-TR" sz="2400" i="1" dirty="0" smtClean="0"/>
              <a:t>υ</a:t>
            </a:r>
            <a:r>
              <a:rPr lang="en-US" sz="2400" i="1" baseline="-25000" dirty="0" smtClean="0"/>
              <a:t>x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Δ</a:t>
            </a:r>
            <a:r>
              <a:rPr lang="en-US" sz="2400" i="1" dirty="0" smtClean="0"/>
              <a:t>t</a:t>
            </a:r>
            <a:r>
              <a:rPr lang="en-US" sz="2400" dirty="0" smtClean="0"/>
              <a:t>  (</a:t>
            </a:r>
            <a:r>
              <a:rPr lang="en-US" sz="2400" dirty="0"/>
              <a:t>constant velocity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The </a:t>
            </a:r>
            <a:r>
              <a:rPr lang="en-US" sz="2400" i="1" dirty="0"/>
              <a:t>x</a:t>
            </a:r>
            <a:r>
              <a:rPr lang="en-US" sz="2400" dirty="0"/>
              <a:t> component of the displacement during any time interval is given by the area under the </a:t>
            </a:r>
            <a:r>
              <a:rPr lang="tr-TR" sz="2400" i="1" dirty="0" smtClean="0"/>
              <a:t>υ</a:t>
            </a:r>
            <a:r>
              <a:rPr lang="en-US" sz="2400" i="1" baseline="-25000" dirty="0" smtClean="0"/>
              <a:t>x</a:t>
            </a:r>
            <a:r>
              <a:rPr lang="en-US" sz="2400" dirty="0" smtClean="0"/>
              <a:t>(</a:t>
            </a:r>
            <a:r>
              <a:rPr lang="en-US" sz="2400" i="1" dirty="0"/>
              <a:t>t</a:t>
            </a:r>
            <a:r>
              <a:rPr lang="en-US" sz="2400" dirty="0"/>
              <a:t>) curve between the beginning and the end of the time interval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2014 Pearson Education, Inc.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dirty="0"/>
              <a:t>Section 2.8: Motion at constant velocity</a:t>
            </a:r>
          </a:p>
        </p:txBody>
      </p:sp>
    </p:spTree>
    <p:extLst>
      <p:ext uri="{BB962C8B-B14F-4D97-AF65-F5344CB8AC3E}">
        <p14:creationId xmlns:p14="http://schemas.microsoft.com/office/powerpoint/2010/main" val="873558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365125" y="1170432"/>
            <a:ext cx="5339953" cy="542239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figure shows the successive position of a ball falling at 0.0300-s intervals. </a:t>
            </a:r>
          </a:p>
          <a:p>
            <a:r>
              <a:rPr lang="en-US" dirty="0"/>
              <a:t>We want to be able to find the velocity as the ball passes any position in its motion, that is the instantaneous velocity </a:t>
            </a:r>
          </a:p>
          <a:p>
            <a:r>
              <a:rPr lang="en-US" dirty="0"/>
              <a:t>Let us start by first finding the average velocity between positions 2 and 9</a:t>
            </a:r>
            <a:r>
              <a:rPr lang="en-US" dirty="0" smtClean="0"/>
              <a:t>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2014 Pearson Education, Inc.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Section 2.9: Instantaneous velocity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212428"/>
              </p:ext>
            </p:extLst>
          </p:nvPr>
        </p:nvGraphicFramePr>
        <p:xfrm>
          <a:off x="4019550" y="3930650"/>
          <a:ext cx="2921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73" name="Equation" r:id="rId4" imgW="292100" imgH="330200" progId="Equation.DSMT4">
                  <p:embed/>
                </p:oleObj>
              </mc:Choice>
              <mc:Fallback>
                <p:oleObj name="Equation" r:id="rId4" imgW="2921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19550" y="3930650"/>
                        <a:ext cx="2921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 descr="02_31_Figure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2" r="43368" b="2704"/>
          <a:stretch/>
        </p:blipFill>
        <p:spPr>
          <a:xfrm>
            <a:off x="5750794" y="1472587"/>
            <a:ext cx="1221210" cy="5041477"/>
          </a:xfrm>
          <a:prstGeom prst="rect">
            <a:avLst/>
          </a:prstGeom>
        </p:spPr>
      </p:pic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883142"/>
              </p:ext>
            </p:extLst>
          </p:nvPr>
        </p:nvGraphicFramePr>
        <p:xfrm>
          <a:off x="2038350" y="5592763"/>
          <a:ext cx="20193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74" name="Equation" r:id="rId7" imgW="2019300" imgH="1003300" progId="Equation.DSMT4">
                  <p:embed/>
                </p:oleObj>
              </mc:Choice>
              <mc:Fallback>
                <p:oleObj name="Equation" r:id="rId7" imgW="2019300" imgH="1003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38350" y="5592763"/>
                        <a:ext cx="20193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02_31_Figure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50" t="12631" b="73277"/>
          <a:stretch/>
        </p:blipFill>
        <p:spPr>
          <a:xfrm>
            <a:off x="6927437" y="1621197"/>
            <a:ext cx="2216563" cy="16887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69400" y="1175368"/>
            <a:ext cx="1245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986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By </a:t>
            </a:r>
            <a:r>
              <a:rPr lang="en-US" sz="2400" dirty="0"/>
              <a:t>reducing the time interval </a:t>
            </a:r>
            <a:r>
              <a:rPr lang="en-US" sz="2400" dirty="0" err="1" smtClean="0"/>
              <a:t>Δ</a:t>
            </a:r>
            <a:r>
              <a:rPr lang="en-US" sz="2400" i="1" dirty="0" err="1" smtClean="0"/>
              <a:t>t</a:t>
            </a:r>
            <a:r>
              <a:rPr lang="en-US" sz="2400" dirty="0" smtClean="0"/>
              <a:t> </a:t>
            </a:r>
            <a:r>
              <a:rPr lang="en-US" sz="2400" dirty="0"/>
              <a:t>you can get closer to the velocity at point 2.</a:t>
            </a:r>
          </a:p>
          <a:p>
            <a:r>
              <a:rPr lang="en-US" sz="2400" dirty="0"/>
              <a:t>Letting </a:t>
            </a:r>
            <a:r>
              <a:rPr lang="en-US" sz="2400" dirty="0" err="1"/>
              <a:t>Δ</a:t>
            </a:r>
            <a:r>
              <a:rPr lang="en-US" sz="2400" i="1" dirty="0" err="1" smtClean="0"/>
              <a:t>t</a:t>
            </a:r>
            <a:r>
              <a:rPr lang="en-US" sz="2400" dirty="0" smtClean="0"/>
              <a:t> </a:t>
            </a:r>
            <a:r>
              <a:rPr lang="en-US" sz="2400" dirty="0"/>
              <a:t>approach zero, we obtain the </a:t>
            </a:r>
            <a:r>
              <a:rPr lang="en-US" sz="2400" i="1" dirty="0"/>
              <a:t>x</a:t>
            </a:r>
            <a:r>
              <a:rPr lang="en-US" sz="2400" dirty="0"/>
              <a:t> component of the velocity at instant </a:t>
            </a:r>
            <a:r>
              <a:rPr lang="en-US" sz="2400" i="1" dirty="0"/>
              <a:t>t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dirty="0"/>
              <a:t>right side of the equation is the definition for the derivative, </a:t>
            </a:r>
            <a:r>
              <a:rPr lang="en-US" sz="2400" dirty="0" smtClean="0"/>
              <a:t>so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2014 Pearson Education, Inc.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Section 2.9: Instantaneous velocity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519477"/>
              </p:ext>
            </p:extLst>
          </p:nvPr>
        </p:nvGraphicFramePr>
        <p:xfrm>
          <a:off x="3835400" y="2486025"/>
          <a:ext cx="1473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71" name="Equation" r:id="rId4" imgW="1473200" imgH="762000" progId="Equation.DSMT4">
                  <p:embed/>
                </p:oleObj>
              </mc:Choice>
              <mc:Fallback>
                <p:oleObj name="Equation" r:id="rId4" imgW="1473200" imgH="762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5400" y="2486025"/>
                        <a:ext cx="14732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02_32_Figure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9"/>
          <a:stretch/>
        </p:blipFill>
        <p:spPr>
          <a:xfrm>
            <a:off x="1878220" y="4623498"/>
            <a:ext cx="5387560" cy="2173055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795798"/>
              </p:ext>
            </p:extLst>
          </p:nvPr>
        </p:nvGraphicFramePr>
        <p:xfrm>
          <a:off x="4083050" y="3789363"/>
          <a:ext cx="9779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72" name="Equation" r:id="rId7" imgW="977900" imgH="762000" progId="Equation.DSMT4">
                  <p:embed/>
                </p:oleObj>
              </mc:Choice>
              <mc:Fallback>
                <p:oleObj name="Equation" r:id="rId7" imgW="977900" imgH="762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83050" y="3789363"/>
                        <a:ext cx="9779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5643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Chapter 2: </a:t>
            </a:r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5" name="Picture 4" descr="Screen Shot 2015-09-03 at 12.48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777"/>
            <a:ext cx="9144000" cy="459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62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Section 2.1: From reality to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analyze the motion of an object, we need to keep track of the object’s position at different instants: </a:t>
            </a:r>
          </a:p>
          <a:p>
            <a:pPr lvl="1"/>
            <a:r>
              <a:rPr lang="en-US" dirty="0"/>
              <a:t>If the position does not change the object is at rest.</a:t>
            </a:r>
          </a:p>
          <a:p>
            <a:pPr lvl="1"/>
            <a:r>
              <a:rPr lang="en-US" dirty="0"/>
              <a:t>If the position changes the object is moving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2" name="Picture 11" descr="02_01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2"/>
          <a:stretch/>
        </p:blipFill>
        <p:spPr>
          <a:xfrm>
            <a:off x="5976063" y="1228219"/>
            <a:ext cx="198536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3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Section 2.1: From reality to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65124" y="1170432"/>
            <a:ext cx="5124861" cy="5422392"/>
          </a:xfrm>
        </p:spPr>
        <p:txBody>
          <a:bodyPr/>
          <a:lstStyle/>
          <a:p>
            <a:r>
              <a:rPr lang="en-US" sz="2400" dirty="0"/>
              <a:t>Let us analyze the motion of a man walking by studying the film clip shown in the figure. </a:t>
            </a:r>
          </a:p>
          <a:p>
            <a:r>
              <a:rPr lang="en-US" sz="2400" dirty="0"/>
              <a:t>As a first step we need to establish </a:t>
            </a:r>
          </a:p>
          <a:p>
            <a:pPr lvl="1"/>
            <a:r>
              <a:rPr lang="en-US" sz="2400" dirty="0"/>
              <a:t>A </a:t>
            </a:r>
            <a:r>
              <a:rPr lang="en-US" sz="2400" b="1" dirty="0"/>
              <a:t>reference axis</a:t>
            </a:r>
            <a:r>
              <a:rPr lang="en-US" sz="2400" dirty="0"/>
              <a:t>—an imaginary straight line along the ground .</a:t>
            </a:r>
          </a:p>
          <a:p>
            <a:pPr lvl="1"/>
            <a:r>
              <a:rPr lang="en-US" sz="2400" dirty="0"/>
              <a:t>An </a:t>
            </a:r>
            <a:r>
              <a:rPr lang="en-US" sz="2400" b="1" dirty="0"/>
              <a:t>origin</a:t>
            </a:r>
            <a:r>
              <a:rPr lang="en-US" sz="2400" dirty="0"/>
              <a:t>—an arbitrarily chosen reference point: Choose the left edge of the frame in the figure.</a:t>
            </a:r>
          </a:p>
          <a:p>
            <a:r>
              <a:rPr lang="en-US" sz="2400" dirty="0"/>
              <a:t>Now using a ruler you can determine the </a:t>
            </a:r>
            <a:r>
              <a:rPr lang="en-US" sz="2400" dirty="0">
                <a:solidFill>
                  <a:srgbClr val="FF0000"/>
                </a:solidFill>
              </a:rPr>
              <a:t>position </a:t>
            </a:r>
            <a:r>
              <a:rPr lang="en-US" sz="2400" dirty="0"/>
              <a:t>of the man in each frame measure from the origin.</a:t>
            </a:r>
          </a:p>
        </p:txBody>
      </p:sp>
      <p:pic>
        <p:nvPicPr>
          <p:cNvPr id="12" name="Picture 11" descr="02_01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2"/>
          <a:stretch/>
        </p:blipFill>
        <p:spPr>
          <a:xfrm>
            <a:off x="5976063" y="1228219"/>
            <a:ext cx="198536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9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Now we can describe the motion of the man by specifying his </a:t>
            </a:r>
            <a:r>
              <a:rPr lang="en-US" sz="2400" dirty="0">
                <a:solidFill>
                  <a:srgbClr val="FF0000"/>
                </a:solidFill>
              </a:rPr>
              <a:t>position</a:t>
            </a:r>
            <a:r>
              <a:rPr lang="en-US" sz="2400" dirty="0"/>
              <a:t> for every frame as shown in the first 2 columns in Table </a:t>
            </a:r>
            <a:r>
              <a:rPr lang="en-US" sz="2400" dirty="0" smtClean="0"/>
              <a:t>2.1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Section 2.1: From reality to </a:t>
            </a:r>
            <a:r>
              <a:rPr lang="en-US" dirty="0" smtClean="0"/>
              <a:t>model</a:t>
            </a:r>
            <a:endParaRPr lang="en-US" dirty="0"/>
          </a:p>
        </p:txBody>
      </p:sp>
      <p:pic>
        <p:nvPicPr>
          <p:cNvPr id="8" name="Picture 7" descr="02_01_Tabl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0"/>
          <a:stretch/>
        </p:blipFill>
        <p:spPr>
          <a:xfrm>
            <a:off x="3245836" y="2074982"/>
            <a:ext cx="349221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97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same information can be shown graphically:</a:t>
            </a:r>
          </a:p>
          <a:p>
            <a:pPr lvl="1"/>
            <a:r>
              <a:rPr lang="en-US" dirty="0"/>
              <a:t>The man’s </a:t>
            </a:r>
            <a:r>
              <a:rPr lang="en-US" dirty="0">
                <a:solidFill>
                  <a:srgbClr val="FF0000"/>
                </a:solidFill>
              </a:rPr>
              <a:t>position</a:t>
            </a:r>
            <a:r>
              <a:rPr lang="en-US" dirty="0"/>
              <a:t> relative to the origin is plotted along the vertical axis.</a:t>
            </a:r>
          </a:p>
          <a:p>
            <a:pPr lvl="1"/>
            <a:r>
              <a:rPr lang="en-US" dirty="0"/>
              <a:t>The horizontal axis represents the frame numbers.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Section 2.1: From reality to </a:t>
            </a:r>
            <a:r>
              <a:rPr lang="en-US" dirty="0" smtClean="0"/>
              <a:t>model</a:t>
            </a:r>
            <a:endParaRPr lang="en-US" dirty="0"/>
          </a:p>
        </p:txBody>
      </p:sp>
      <p:pic>
        <p:nvPicPr>
          <p:cNvPr id="5" name="Picture 4" descr="02_02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3"/>
          <a:stretch/>
        </p:blipFill>
        <p:spPr>
          <a:xfrm>
            <a:off x="2286000" y="3258667"/>
            <a:ext cx="4572000" cy="335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13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Displacement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Section 2.2: Position and </a:t>
            </a:r>
            <a:r>
              <a:rPr lang="en-US" dirty="0" smtClean="0"/>
              <a:t>displacement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dirty="0"/>
              <a:t>arrow pointing from the initial position of an object to its final position represents a physical quantity called the </a:t>
            </a:r>
            <a:r>
              <a:rPr lang="en-US" sz="2400" b="1" dirty="0">
                <a:solidFill>
                  <a:srgbClr val="FF0000"/>
                </a:solidFill>
              </a:rPr>
              <a:t>displacement</a:t>
            </a:r>
            <a:r>
              <a:rPr lang="en-US" sz="2400" dirty="0"/>
              <a:t> of the object. </a:t>
            </a:r>
          </a:p>
          <a:p>
            <a:r>
              <a:rPr lang="en-US" sz="2400" dirty="0"/>
              <a:t>Displacement </a:t>
            </a:r>
            <a:r>
              <a:rPr lang="en-US" sz="2400" i="1" dirty="0"/>
              <a:t>does not </a:t>
            </a:r>
            <a:r>
              <a:rPr lang="en-US" sz="2400" dirty="0"/>
              <a:t>depend on the choice of reference axis or origin. 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8" name="Picture 7" descr="02_05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2"/>
          <a:stretch/>
        </p:blipFill>
        <p:spPr>
          <a:xfrm>
            <a:off x="3252581" y="3554058"/>
            <a:ext cx="3840479" cy="321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96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x</a:t>
            </a:r>
            <a:r>
              <a:rPr lang="en-US" dirty="0"/>
              <a:t> component of an object’s displacement is the change in its </a:t>
            </a:r>
            <a:r>
              <a:rPr lang="en-US" i="1" dirty="0"/>
              <a:t>x</a:t>
            </a:r>
            <a:r>
              <a:rPr lang="en-US" dirty="0"/>
              <a:t> coordinate. </a:t>
            </a:r>
          </a:p>
          <a:p>
            <a:r>
              <a:rPr lang="en-US" dirty="0"/>
              <a:t>The value of the </a:t>
            </a:r>
            <a:r>
              <a:rPr lang="en-US" i="1" dirty="0"/>
              <a:t>x</a:t>
            </a:r>
            <a:r>
              <a:rPr lang="en-US" dirty="0"/>
              <a:t> component of the displacement is obtained by subtracting the initial </a:t>
            </a:r>
            <a:r>
              <a:rPr lang="en-US" i="1" dirty="0"/>
              <a:t>x</a:t>
            </a:r>
            <a:r>
              <a:rPr lang="en-US" dirty="0"/>
              <a:t> coordinate from the final </a:t>
            </a:r>
            <a:r>
              <a:rPr lang="en-US" i="1" dirty="0"/>
              <a:t>x</a:t>
            </a:r>
            <a:r>
              <a:rPr lang="en-US" dirty="0"/>
              <a:t> coordinate and is independent of the choice of origin: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</a:t>
            </a:r>
            <a:r>
              <a:rPr lang="en-US" dirty="0" smtClean="0">
                <a:solidFill>
                  <a:srgbClr val="FF0000"/>
                </a:solidFill>
              </a:rPr>
              <a:t>Displacement = Final position – Initial position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The </a:t>
            </a:r>
            <a:r>
              <a:rPr lang="en-US" i="1" dirty="0"/>
              <a:t>x</a:t>
            </a:r>
            <a:r>
              <a:rPr lang="en-US" dirty="0"/>
              <a:t> component of displacement is measured along some specific </a:t>
            </a:r>
            <a:r>
              <a:rPr lang="en-US" i="1" dirty="0"/>
              <a:t>x</a:t>
            </a:r>
            <a:r>
              <a:rPr lang="en-US" dirty="0"/>
              <a:t> axis.</a:t>
            </a:r>
          </a:p>
          <a:p>
            <a:pPr lvl="1"/>
            <a:r>
              <a:rPr lang="en-US" dirty="0"/>
              <a:t>The </a:t>
            </a:r>
            <a:r>
              <a:rPr lang="en-US" i="1" dirty="0"/>
              <a:t>x</a:t>
            </a:r>
            <a:r>
              <a:rPr lang="en-US" dirty="0"/>
              <a:t> component of </a:t>
            </a:r>
            <a:r>
              <a:rPr lang="en-US" dirty="0">
                <a:solidFill>
                  <a:srgbClr val="FF0000"/>
                </a:solidFill>
              </a:rPr>
              <a:t>displacement can be negative or positive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Section 2.2: Position and </a:t>
            </a:r>
            <a:r>
              <a:rPr lang="en-US" dirty="0" smtClean="0"/>
              <a:t>displacement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293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87313" y="6628466"/>
            <a:ext cx="5399087" cy="179388"/>
          </a:xfrm>
        </p:spPr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Section 2.2: Position and </a:t>
            </a:r>
            <a:r>
              <a:rPr lang="en-US" dirty="0" smtClean="0"/>
              <a:t>displacement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distance traveled is the distance covered by a moving object along the path of its motion.</a:t>
            </a:r>
          </a:p>
          <a:p>
            <a:r>
              <a:rPr lang="en-US" dirty="0"/>
              <a:t>In contrast to the </a:t>
            </a:r>
            <a:r>
              <a:rPr lang="en-US" i="1" dirty="0"/>
              <a:t>x</a:t>
            </a:r>
            <a:r>
              <a:rPr lang="en-US" dirty="0"/>
              <a:t> component of displacement, </a:t>
            </a:r>
            <a:r>
              <a:rPr lang="en-US" dirty="0">
                <a:solidFill>
                  <a:srgbClr val="FF0000"/>
                </a:solidFill>
              </a:rPr>
              <a:t>distance traveled is always positive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4578730"/>
            <a:ext cx="5245100" cy="8382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 bwMode="auto">
          <a:xfrm>
            <a:off x="1792941" y="3884713"/>
            <a:ext cx="388471" cy="37353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6678705" y="5513301"/>
            <a:ext cx="388471" cy="38847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1987176" y="4034125"/>
            <a:ext cx="0" cy="17929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6872941" y="4049066"/>
            <a:ext cx="0" cy="16734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3500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53437 -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-0.53437 1.48148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gtk_01:Applications (Mac OS 9):Microsoft Office 2001:Templates:My Templates:HA5Lect_template.pot</Template>
  <TotalTime>10004</TotalTime>
  <Words>1420</Words>
  <Application>Microsoft Macintosh PowerPoint</Application>
  <PresentationFormat>On-screen Show (4:3)</PresentationFormat>
  <Paragraphs>172</Paragraphs>
  <Slides>28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HA5Lect_template</vt:lpstr>
      <vt:lpstr>Equation</vt:lpstr>
      <vt:lpstr>Microsoft Equation</vt:lpstr>
      <vt:lpstr>Chapter 2 Motion in One Dimension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Displacement</vt:lpstr>
      <vt:lpstr>PowerPoint Presentation</vt:lpstr>
      <vt:lpstr>Distance</vt:lpstr>
      <vt:lpstr>Average Speed</vt:lpstr>
      <vt:lpstr>PowerPoint Presentation</vt:lpstr>
      <vt:lpstr>Velocity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뿿ˤʤ㏘뿿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 U</dc:creator>
  <cp:keywords/>
  <dc:description/>
  <cp:lastModifiedBy>Seth Fraden</cp:lastModifiedBy>
  <cp:revision>585</cp:revision>
  <cp:lastPrinted>2015-09-02T03:49:10Z</cp:lastPrinted>
  <dcterms:created xsi:type="dcterms:W3CDTF">2007-09-26T05:29:17Z</dcterms:created>
  <dcterms:modified xsi:type="dcterms:W3CDTF">2015-09-05T16:46:53Z</dcterms:modified>
  <cp:category/>
</cp:coreProperties>
</file>